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61" r:id="rId4"/>
    <p:sldId id="269" r:id="rId5"/>
    <p:sldId id="271" r:id="rId6"/>
    <p:sldId id="260" r:id="rId7"/>
    <p:sldId id="259" r:id="rId8"/>
    <p:sldId id="267" r:id="rId9"/>
    <p:sldId id="264" r:id="rId10"/>
    <p:sldId id="265" r:id="rId11"/>
    <p:sldId id="266"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BB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576" autoAdjust="0"/>
  </p:normalViewPr>
  <p:slideViewPr>
    <p:cSldViewPr snapToGrid="0" snapToObjects="1">
      <p:cViewPr>
        <p:scale>
          <a:sx n="85" d="100"/>
          <a:sy n="85" d="100"/>
        </p:scale>
        <p:origin x="-1184"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01C4BC-5421-4F4C-9F1F-B8582D006167}" type="datetimeFigureOut">
              <a:rPr lang="en-US" smtClean="0"/>
              <a:t>18/10/14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24A972-7673-434B-B953-DAC6F8CE2821}" type="slidenum">
              <a:rPr lang="en-US" smtClean="0"/>
              <a:t>‹#›</a:t>
            </a:fld>
            <a:endParaRPr lang="en-US"/>
          </a:p>
        </p:txBody>
      </p:sp>
    </p:spTree>
    <p:extLst>
      <p:ext uri="{BB962C8B-B14F-4D97-AF65-F5344CB8AC3E}">
        <p14:creationId xmlns:p14="http://schemas.microsoft.com/office/powerpoint/2010/main" val="42556418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would</a:t>
            </a:r>
            <a:r>
              <a:rPr lang="en-US" baseline="0" dirty="0" smtClean="0"/>
              <a:t> like to get a cleaner appearance. </a:t>
            </a:r>
            <a:endParaRPr lang="en-US" baseline="0" dirty="0" smtClean="0"/>
          </a:p>
          <a:p>
            <a:endParaRPr lang="en-US" baseline="0" dirty="0" smtClean="0"/>
          </a:p>
          <a:p>
            <a:r>
              <a:rPr lang="en-US" baseline="0" dirty="0" smtClean="0"/>
              <a:t>I </a:t>
            </a:r>
            <a:r>
              <a:rPr lang="en-US" baseline="0" dirty="0" smtClean="0"/>
              <a:t>found this design and quite like it.  I have added a map function on the top which I think is a nice feature so people can search near where they live.  Can you please edit this design to have it suit your icons and colours and fonts.  I like how it feels clean, crisp and has a little depth created by the buttons, search fields and the search box. </a:t>
            </a:r>
            <a:endParaRPr lang="en-US" baseline="0" dirty="0" smtClean="0"/>
          </a:p>
          <a:p>
            <a:endParaRPr lang="en-US" baseline="0" dirty="0" smtClean="0"/>
          </a:p>
          <a:p>
            <a:r>
              <a:rPr lang="en-US" baseline="0" dirty="0" smtClean="0"/>
              <a:t>Might need to review colours used – I am going to use redsteps as the brand – I think it is more different and will stand out as a concept better than book that venue, I have finance set up for it </a:t>
            </a:r>
            <a:r>
              <a:rPr lang="en-US" baseline="0" dirty="0" err="1" smtClean="0"/>
              <a:t>eg</a:t>
            </a:r>
            <a:r>
              <a:rPr lang="en-US" baseline="0" dirty="0" smtClean="0"/>
              <a:t> banking.  </a:t>
            </a:r>
          </a:p>
          <a:p>
            <a:endParaRPr lang="en-US" baseline="0" dirty="0" smtClean="0"/>
          </a:p>
          <a:p>
            <a:r>
              <a:rPr lang="en-US" baseline="0" dirty="0" smtClean="0"/>
              <a:t> Note – for the main menu the headings would be – Home  Venues  News &amp; Offers  Inspiration  Services  Contact  FAQs</a:t>
            </a:r>
            <a:endParaRPr lang="en-US" baseline="0" dirty="0" smtClean="0"/>
          </a:p>
          <a:p>
            <a:endParaRPr lang="en-US" baseline="0" dirty="0" smtClean="0"/>
          </a:p>
          <a:p>
            <a:r>
              <a:rPr lang="en-US" baseline="0" dirty="0" smtClean="0"/>
              <a:t>Under What – Have the types of venues</a:t>
            </a:r>
          </a:p>
          <a:p>
            <a:r>
              <a:rPr lang="en-US" baseline="0" dirty="0" smtClean="0"/>
              <a:t>Where – postcode / suburb</a:t>
            </a:r>
          </a:p>
          <a:p>
            <a:r>
              <a:rPr lang="en-US" baseline="0" dirty="0" smtClean="0"/>
              <a:t>When – Change to date</a:t>
            </a:r>
          </a:p>
          <a:p>
            <a:r>
              <a:rPr lang="en-US" baseline="0" dirty="0" smtClean="0"/>
              <a:t>Who – Change to number of quests?</a:t>
            </a:r>
          </a:p>
          <a:p>
            <a:endParaRPr lang="en-US" dirty="0"/>
          </a:p>
        </p:txBody>
      </p:sp>
      <p:sp>
        <p:nvSpPr>
          <p:cNvPr id="4" name="Slide Number Placeholder 3"/>
          <p:cNvSpPr>
            <a:spLocks noGrp="1"/>
          </p:cNvSpPr>
          <p:nvPr>
            <p:ph type="sldNum" sz="quarter" idx="10"/>
          </p:nvPr>
        </p:nvSpPr>
        <p:spPr/>
        <p:txBody>
          <a:bodyPr/>
          <a:lstStyle/>
          <a:p>
            <a:fld id="{D024A972-7673-434B-B953-DAC6F8CE2821}" type="slidenum">
              <a:rPr lang="en-US" smtClean="0"/>
              <a:t>1</a:t>
            </a:fld>
            <a:endParaRPr lang="en-US"/>
          </a:p>
        </p:txBody>
      </p:sp>
    </p:spTree>
    <p:extLst>
      <p:ext uri="{BB962C8B-B14F-4D97-AF65-F5344CB8AC3E}">
        <p14:creationId xmlns:p14="http://schemas.microsoft.com/office/powerpoint/2010/main" val="2727381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would be the search results page – it shows</a:t>
            </a:r>
            <a:r>
              <a:rPr lang="en-US" baseline="0" dirty="0" smtClean="0"/>
              <a:t> the relevant searched hotels and a refine your search results on the side.  </a:t>
            </a:r>
          </a:p>
          <a:p>
            <a:r>
              <a:rPr lang="en-US" baseline="0" dirty="0" smtClean="0"/>
              <a:t>Refine by: Location, Price, Venue Type, Star rating, User Rating, Facilities, Resources, Food and Beverage, Venue Size, Capacity, Payment options, </a:t>
            </a:r>
          </a:p>
          <a:p>
            <a:endParaRPr lang="en-US" baseline="0" dirty="0" smtClean="0"/>
          </a:p>
          <a:p>
            <a:r>
              <a:rPr lang="en-US" baseline="0" dirty="0" smtClean="0"/>
              <a:t>Show for each venue: Image, Title, Suburb (show on map), rating icon, stars icon, price per head from, venue price from, max capacity icon and number, short description, Verified symbol, Special offer highlight symbol, Available symbol, More info, Add to shortlist, Enquire now, Book Now. </a:t>
            </a:r>
          </a:p>
          <a:p>
            <a:endParaRPr lang="en-US" baseline="0" dirty="0" smtClean="0"/>
          </a:p>
          <a:p>
            <a:r>
              <a:rPr lang="en-US" baseline="0" dirty="0" smtClean="0"/>
              <a:t>Probably set to show 10 venues per </a:t>
            </a:r>
            <a:r>
              <a:rPr lang="en-US" baseline="0" dirty="0" err="1" smtClean="0"/>
              <a:t>page..then</a:t>
            </a:r>
            <a:r>
              <a:rPr lang="en-US" baseline="0" dirty="0" smtClean="0"/>
              <a:t> have the buttons at the bottom</a:t>
            </a:r>
          </a:p>
          <a:p>
            <a:endParaRPr lang="en-US" baseline="0" dirty="0" smtClean="0"/>
          </a:p>
          <a:p>
            <a:r>
              <a:rPr lang="en-US" baseline="0" dirty="0" smtClean="0"/>
              <a:t>Ability to show in a grid as is, in a list or via the map.  </a:t>
            </a:r>
          </a:p>
        </p:txBody>
      </p:sp>
      <p:sp>
        <p:nvSpPr>
          <p:cNvPr id="4" name="Slide Number Placeholder 3"/>
          <p:cNvSpPr>
            <a:spLocks noGrp="1"/>
          </p:cNvSpPr>
          <p:nvPr>
            <p:ph type="sldNum" sz="quarter" idx="10"/>
          </p:nvPr>
        </p:nvSpPr>
        <p:spPr/>
        <p:txBody>
          <a:bodyPr/>
          <a:lstStyle/>
          <a:p>
            <a:fld id="{D024A972-7673-434B-B953-DAC6F8CE2821}" type="slidenum">
              <a:rPr lang="en-US" smtClean="0"/>
              <a:t>2</a:t>
            </a:fld>
            <a:endParaRPr lang="en-US"/>
          </a:p>
        </p:txBody>
      </p:sp>
    </p:spTree>
    <p:extLst>
      <p:ext uri="{BB962C8B-B14F-4D97-AF65-F5344CB8AC3E}">
        <p14:creationId xmlns:p14="http://schemas.microsoft.com/office/powerpoint/2010/main" val="401579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Love</a:t>
            </a:r>
            <a:r>
              <a:rPr lang="en-US" baseline="0" dirty="0" smtClean="0"/>
              <a:t> this – for a detailed venue layout.  - visit this site for ideas: http://</a:t>
            </a:r>
            <a:r>
              <a:rPr lang="en-US" baseline="0" dirty="0" err="1" smtClean="0"/>
              <a:t>themeforest.net</a:t>
            </a:r>
            <a:r>
              <a:rPr lang="en-US" baseline="0" dirty="0" smtClean="0"/>
              <a:t>/</a:t>
            </a:r>
            <a:r>
              <a:rPr lang="en-US" baseline="0" dirty="0" err="1" smtClean="0"/>
              <a:t>theme_previews</a:t>
            </a:r>
            <a:r>
              <a:rPr lang="en-US" baseline="0" dirty="0" smtClean="0"/>
              <a:t>/3813953-book-your-travel-online-booking-html-template?index=7&amp;url_name=book-your-travel-online-booking-html-template </a:t>
            </a:r>
            <a:r>
              <a:rPr lang="en-US" baseline="0" dirty="0" smtClean="0"/>
              <a:t> or here: http://</a:t>
            </a:r>
            <a:r>
              <a:rPr lang="en-US" baseline="0" dirty="0" err="1" smtClean="0"/>
              <a:t>themeforest.net</a:t>
            </a:r>
            <a:r>
              <a:rPr lang="en-US" baseline="0" dirty="0" smtClean="0"/>
              <a:t>/item/book-your-travel-online-booking-</a:t>
            </a:r>
            <a:r>
              <a:rPr lang="en-US" baseline="0" dirty="0" err="1" smtClean="0"/>
              <a:t>wordpress</a:t>
            </a:r>
            <a:r>
              <a:rPr lang="en-US" baseline="0" dirty="0" smtClean="0"/>
              <a:t>-theme/</a:t>
            </a:r>
            <a:r>
              <a:rPr lang="en-US" baseline="0" dirty="0" err="1" smtClean="0"/>
              <a:t>full_screen_preview</a:t>
            </a:r>
            <a:r>
              <a:rPr lang="en-US" baseline="0" dirty="0" smtClean="0"/>
              <a:t>/5632266 </a:t>
            </a:r>
          </a:p>
          <a:p>
            <a:endParaRPr lang="en-US" baseline="0" dirty="0" smtClean="0"/>
          </a:p>
          <a:p>
            <a:r>
              <a:rPr lang="en-US" baseline="0" dirty="0" smtClean="0"/>
              <a:t>Probably want all the content that is shown here except – remove ‘things to do’ from side panel on the left. </a:t>
            </a:r>
          </a:p>
          <a:p>
            <a:endParaRPr lang="en-US" baseline="0" dirty="0" smtClean="0"/>
          </a:p>
          <a:p>
            <a:r>
              <a:rPr lang="en-US" baseline="0" dirty="0" smtClean="0"/>
              <a:t>Make the room title above the image or in a more prominent location on the left side of the page</a:t>
            </a:r>
          </a:p>
          <a:p>
            <a:endParaRPr lang="en-US" dirty="0" smtClean="0"/>
          </a:p>
          <a:p>
            <a:r>
              <a:rPr lang="en-US" dirty="0" smtClean="0"/>
              <a:t>Availability</a:t>
            </a:r>
            <a:r>
              <a:rPr lang="en-US" baseline="0" dirty="0" smtClean="0"/>
              <a:t> section – add in a calendar that can be searched by clicking the date or viewed to see when is available.  </a:t>
            </a:r>
          </a:p>
          <a:p>
            <a:endParaRPr lang="en-US" baseline="0" dirty="0" smtClean="0"/>
          </a:p>
          <a:p>
            <a:r>
              <a:rPr lang="en-US" baseline="0" dirty="0" smtClean="0"/>
              <a:t>Change why book with us to – why book with Redsteps </a:t>
            </a:r>
            <a:endParaRPr lang="en-US" dirty="0"/>
          </a:p>
        </p:txBody>
      </p:sp>
      <p:sp>
        <p:nvSpPr>
          <p:cNvPr id="4" name="Slide Number Placeholder 3"/>
          <p:cNvSpPr>
            <a:spLocks noGrp="1"/>
          </p:cNvSpPr>
          <p:nvPr>
            <p:ph type="sldNum" sz="quarter" idx="10"/>
          </p:nvPr>
        </p:nvSpPr>
        <p:spPr/>
        <p:txBody>
          <a:bodyPr/>
          <a:lstStyle/>
          <a:p>
            <a:fld id="{D024A972-7673-434B-B953-DAC6F8CE2821}" type="slidenum">
              <a:rPr lang="en-US" smtClean="0"/>
              <a:t>3</a:t>
            </a:fld>
            <a:endParaRPr lang="en-US"/>
          </a:p>
        </p:txBody>
      </p:sp>
    </p:spTree>
    <p:extLst>
      <p:ext uri="{BB962C8B-B14F-4D97-AF65-F5344CB8AC3E}">
        <p14:creationId xmlns:p14="http://schemas.microsoft.com/office/powerpoint/2010/main" val="2291887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Side panel template</a:t>
            </a:r>
          </a:p>
          <a:p>
            <a:endParaRPr lang="en-US" dirty="0"/>
          </a:p>
        </p:txBody>
      </p:sp>
      <p:sp>
        <p:nvSpPr>
          <p:cNvPr id="4" name="Slide Number Placeholder 3"/>
          <p:cNvSpPr>
            <a:spLocks noGrp="1"/>
          </p:cNvSpPr>
          <p:nvPr>
            <p:ph type="sldNum" sz="quarter" idx="10"/>
          </p:nvPr>
        </p:nvSpPr>
        <p:spPr/>
        <p:txBody>
          <a:bodyPr/>
          <a:lstStyle/>
          <a:p>
            <a:fld id="{D024A972-7673-434B-B953-DAC6F8CE2821}" type="slidenum">
              <a:rPr lang="en-US" smtClean="0"/>
              <a:t>4</a:t>
            </a:fld>
            <a:endParaRPr lang="en-US"/>
          </a:p>
        </p:txBody>
      </p:sp>
    </p:spTree>
    <p:extLst>
      <p:ext uri="{BB962C8B-B14F-4D97-AF65-F5344CB8AC3E}">
        <p14:creationId xmlns:p14="http://schemas.microsoft.com/office/powerpoint/2010/main" val="2291887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Love</a:t>
            </a:r>
            <a:r>
              <a:rPr lang="en-US" baseline="0" dirty="0" smtClean="0"/>
              <a:t> this – for a detailed venue layout.  - visit this site for ideas: http://</a:t>
            </a:r>
            <a:r>
              <a:rPr lang="en-US" baseline="0" dirty="0" err="1" smtClean="0"/>
              <a:t>themeforest.net</a:t>
            </a:r>
            <a:r>
              <a:rPr lang="en-US" baseline="0" dirty="0" smtClean="0"/>
              <a:t>/</a:t>
            </a:r>
            <a:r>
              <a:rPr lang="en-US" baseline="0" dirty="0" err="1" smtClean="0"/>
              <a:t>theme_previews</a:t>
            </a:r>
            <a:r>
              <a:rPr lang="en-US" baseline="0" dirty="0" smtClean="0"/>
              <a:t>/3813953-book-your-travel-online-booking-html-template?index=7&amp;url_name=book-your-travel-online-booking-html-template </a:t>
            </a:r>
            <a:r>
              <a:rPr lang="en-US" baseline="0" dirty="0" smtClean="0"/>
              <a:t> or here: http://</a:t>
            </a:r>
            <a:r>
              <a:rPr lang="en-US" baseline="0" dirty="0" err="1" smtClean="0"/>
              <a:t>themeforest.net</a:t>
            </a:r>
            <a:r>
              <a:rPr lang="en-US" baseline="0" dirty="0" smtClean="0"/>
              <a:t>/item/book-your-travel-online-booking-</a:t>
            </a:r>
            <a:r>
              <a:rPr lang="en-US" baseline="0" dirty="0" err="1" smtClean="0"/>
              <a:t>wordpress</a:t>
            </a:r>
            <a:r>
              <a:rPr lang="en-US" baseline="0" dirty="0" smtClean="0"/>
              <a:t>-theme/</a:t>
            </a:r>
            <a:r>
              <a:rPr lang="en-US" baseline="0" dirty="0" err="1" smtClean="0"/>
              <a:t>full_screen_preview</a:t>
            </a:r>
            <a:r>
              <a:rPr lang="en-US" baseline="0" dirty="0" smtClean="0"/>
              <a:t>/5632266 </a:t>
            </a:r>
          </a:p>
          <a:p>
            <a:endParaRPr lang="en-US" baseline="0" dirty="0" smtClean="0"/>
          </a:p>
          <a:p>
            <a:r>
              <a:rPr lang="en-US" baseline="0" dirty="0" smtClean="0"/>
              <a:t>Probably want all the content that is shown here except – remove ‘things to do’ from side panel on the left. </a:t>
            </a:r>
          </a:p>
          <a:p>
            <a:endParaRPr lang="en-US" baseline="0" dirty="0" smtClean="0"/>
          </a:p>
          <a:p>
            <a:r>
              <a:rPr lang="en-US" baseline="0" dirty="0" smtClean="0"/>
              <a:t>Make the room title above the image or in a more prominent location on the left side of the page</a:t>
            </a:r>
          </a:p>
          <a:p>
            <a:endParaRPr lang="en-US" dirty="0" smtClean="0"/>
          </a:p>
          <a:p>
            <a:r>
              <a:rPr lang="en-US" dirty="0" smtClean="0"/>
              <a:t>Availability</a:t>
            </a:r>
            <a:r>
              <a:rPr lang="en-US" baseline="0" dirty="0" smtClean="0"/>
              <a:t> section – add in a calendar that can be searched by clicking the date or viewed to see when is available.  </a:t>
            </a:r>
          </a:p>
          <a:p>
            <a:endParaRPr lang="en-US" baseline="0" dirty="0" smtClean="0"/>
          </a:p>
          <a:p>
            <a:r>
              <a:rPr lang="en-US" baseline="0" dirty="0" smtClean="0"/>
              <a:t>Change why book with us to – why book with Redsteps </a:t>
            </a:r>
            <a:endParaRPr lang="en-US" dirty="0"/>
          </a:p>
        </p:txBody>
      </p:sp>
      <p:sp>
        <p:nvSpPr>
          <p:cNvPr id="4" name="Slide Number Placeholder 3"/>
          <p:cNvSpPr>
            <a:spLocks noGrp="1"/>
          </p:cNvSpPr>
          <p:nvPr>
            <p:ph type="sldNum" sz="quarter" idx="10"/>
          </p:nvPr>
        </p:nvSpPr>
        <p:spPr/>
        <p:txBody>
          <a:bodyPr/>
          <a:lstStyle/>
          <a:p>
            <a:fld id="{D024A972-7673-434B-B953-DAC6F8CE2821}" type="slidenum">
              <a:rPr lang="en-US" smtClean="0"/>
              <a:t>5</a:t>
            </a:fld>
            <a:endParaRPr lang="en-US"/>
          </a:p>
        </p:txBody>
      </p:sp>
    </p:spTree>
    <p:extLst>
      <p:ext uri="{BB962C8B-B14F-4D97-AF65-F5344CB8AC3E}">
        <p14:creationId xmlns:p14="http://schemas.microsoft.com/office/powerpoint/2010/main" val="2291887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Same content but</a:t>
            </a:r>
            <a:r>
              <a:rPr lang="en-US" baseline="0" dirty="0" smtClean="0"/>
              <a:t> move the top menu to the side</a:t>
            </a:r>
          </a:p>
          <a:p>
            <a:endParaRPr lang="en-US" dirty="0"/>
          </a:p>
        </p:txBody>
      </p:sp>
      <p:sp>
        <p:nvSpPr>
          <p:cNvPr id="4" name="Slide Number Placeholder 3"/>
          <p:cNvSpPr>
            <a:spLocks noGrp="1"/>
          </p:cNvSpPr>
          <p:nvPr>
            <p:ph type="sldNum" sz="quarter" idx="10"/>
          </p:nvPr>
        </p:nvSpPr>
        <p:spPr/>
        <p:txBody>
          <a:bodyPr/>
          <a:lstStyle/>
          <a:p>
            <a:fld id="{D024A972-7673-434B-B953-DAC6F8CE2821}" type="slidenum">
              <a:rPr lang="en-US" smtClean="0"/>
              <a:t>6</a:t>
            </a:fld>
            <a:endParaRPr lang="en-US"/>
          </a:p>
        </p:txBody>
      </p:sp>
    </p:spTree>
    <p:extLst>
      <p:ext uri="{BB962C8B-B14F-4D97-AF65-F5344CB8AC3E}">
        <p14:creationId xmlns:p14="http://schemas.microsoft.com/office/powerpoint/2010/main" val="724676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Side tabs to replicate the top tabs in your design: </a:t>
            </a:r>
            <a:r>
              <a:rPr lang="en-US" dirty="0" smtClean="0"/>
              <a:t>/ Admin </a:t>
            </a:r>
            <a:r>
              <a:rPr lang="en-US" dirty="0" smtClean="0"/>
              <a:t>/ Venues / Rooms &amp;</a:t>
            </a:r>
            <a:r>
              <a:rPr lang="en-US" baseline="0" dirty="0" smtClean="0"/>
              <a:t> Resources / Calendar / Availability settings / Bookings / Reports</a:t>
            </a:r>
            <a:endParaRPr lang="en-US" dirty="0" smtClean="0"/>
          </a:p>
          <a:p>
            <a:endParaRPr lang="en-US" dirty="0" smtClean="0"/>
          </a:p>
          <a:p>
            <a:endParaRPr lang="en-US" dirty="0" smtClean="0"/>
          </a:p>
          <a:p>
            <a:r>
              <a:rPr lang="en-US" dirty="0" smtClean="0"/>
              <a:t>I think for the venue owner page I would like something like</a:t>
            </a:r>
            <a:r>
              <a:rPr lang="en-US" baseline="0" dirty="0" smtClean="0"/>
              <a:t> this so it is a little clearer how to manage for them.  Have the ability to create an accommodation venue / room here with all the </a:t>
            </a:r>
            <a:r>
              <a:rPr lang="en-US" baseline="0" dirty="0" smtClean="0"/>
              <a:t>facilities on </a:t>
            </a:r>
            <a:r>
              <a:rPr lang="en-US" baseline="0" dirty="0" smtClean="0"/>
              <a:t>one page. </a:t>
            </a:r>
          </a:p>
          <a:p>
            <a:endParaRPr lang="en-US" baseline="0" dirty="0" smtClean="0"/>
          </a:p>
          <a:p>
            <a:r>
              <a:rPr lang="en-US" baseline="0" dirty="0" smtClean="0"/>
              <a:t>Include all the fields already shown in your design.  Change images to have one as ‘featured image’ and another as gallery images. </a:t>
            </a:r>
          </a:p>
          <a:p>
            <a:endParaRPr lang="en-US" baseline="0" dirty="0" smtClean="0"/>
          </a:p>
          <a:p>
            <a:r>
              <a:rPr lang="en-US" baseline="0" dirty="0" smtClean="0"/>
              <a:t>Add Cancellation / prepayment policy</a:t>
            </a:r>
          </a:p>
          <a:p>
            <a:endParaRPr lang="en-US" baseline="0" dirty="0" smtClean="0"/>
          </a:p>
          <a:p>
            <a:r>
              <a:rPr lang="en-US" baseline="0" dirty="0" smtClean="0"/>
              <a:t>Add Facilities here. </a:t>
            </a:r>
          </a:p>
        </p:txBody>
      </p:sp>
      <p:sp>
        <p:nvSpPr>
          <p:cNvPr id="4" name="Slide Number Placeholder 3"/>
          <p:cNvSpPr>
            <a:spLocks noGrp="1"/>
          </p:cNvSpPr>
          <p:nvPr>
            <p:ph type="sldNum" sz="quarter" idx="10"/>
          </p:nvPr>
        </p:nvSpPr>
        <p:spPr/>
        <p:txBody>
          <a:bodyPr/>
          <a:lstStyle/>
          <a:p>
            <a:fld id="{D024A972-7673-434B-B953-DAC6F8CE2821}" type="slidenum">
              <a:rPr lang="en-US" smtClean="0"/>
              <a:t>7</a:t>
            </a:fld>
            <a:endParaRPr lang="en-US"/>
          </a:p>
        </p:txBody>
      </p:sp>
    </p:spTree>
    <p:extLst>
      <p:ext uri="{BB962C8B-B14F-4D97-AF65-F5344CB8AC3E}">
        <p14:creationId xmlns:p14="http://schemas.microsoft.com/office/powerpoint/2010/main" val="1170164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Side tabs to replicate the top tabs in your design: </a:t>
            </a:r>
            <a:r>
              <a:rPr lang="en-US" dirty="0" smtClean="0"/>
              <a:t>/ Admin </a:t>
            </a:r>
            <a:r>
              <a:rPr lang="en-US" dirty="0" smtClean="0"/>
              <a:t>/ Venues / Rooms &amp;</a:t>
            </a:r>
            <a:r>
              <a:rPr lang="en-US" baseline="0" dirty="0" smtClean="0"/>
              <a:t> Resources / Calendar / Availability settings / Bookings / Reports</a:t>
            </a:r>
            <a:endParaRPr lang="en-US" dirty="0" smtClean="0"/>
          </a:p>
          <a:p>
            <a:endParaRPr lang="en-US" dirty="0" smtClean="0"/>
          </a:p>
          <a:p>
            <a:endParaRPr lang="en-US" dirty="0" smtClean="0"/>
          </a:p>
          <a:p>
            <a:r>
              <a:rPr lang="en-US" dirty="0" smtClean="0"/>
              <a:t>I think for the venue owner page I would like something like</a:t>
            </a:r>
            <a:r>
              <a:rPr lang="en-US" baseline="0" dirty="0" smtClean="0"/>
              <a:t> this so it is a little clearer how to manage for them.  Have the ability to create an accommodation venue / room here with all the </a:t>
            </a:r>
            <a:r>
              <a:rPr lang="en-US" baseline="0" dirty="0" smtClean="0"/>
              <a:t>facilities on </a:t>
            </a:r>
            <a:r>
              <a:rPr lang="en-US" baseline="0" dirty="0" smtClean="0"/>
              <a:t>one page. </a:t>
            </a:r>
          </a:p>
          <a:p>
            <a:endParaRPr lang="en-US" baseline="0" dirty="0" smtClean="0"/>
          </a:p>
          <a:p>
            <a:r>
              <a:rPr lang="en-US" baseline="0" dirty="0" smtClean="0"/>
              <a:t>Include all the fields already shown in your design.  Change images to have one as ‘featured image’ and another as gallery images. </a:t>
            </a:r>
          </a:p>
          <a:p>
            <a:endParaRPr lang="en-US" baseline="0" dirty="0" smtClean="0"/>
          </a:p>
          <a:p>
            <a:r>
              <a:rPr lang="en-US" baseline="0" dirty="0" smtClean="0"/>
              <a:t>Add Cancellation / prepayment policy</a:t>
            </a:r>
          </a:p>
          <a:p>
            <a:endParaRPr lang="en-US" baseline="0" dirty="0" smtClean="0"/>
          </a:p>
          <a:p>
            <a:r>
              <a:rPr lang="en-US" baseline="0" dirty="0" smtClean="0"/>
              <a:t>Add Facilities here. </a:t>
            </a:r>
          </a:p>
        </p:txBody>
      </p:sp>
      <p:sp>
        <p:nvSpPr>
          <p:cNvPr id="4" name="Slide Number Placeholder 3"/>
          <p:cNvSpPr>
            <a:spLocks noGrp="1"/>
          </p:cNvSpPr>
          <p:nvPr>
            <p:ph type="sldNum" sz="quarter" idx="10"/>
          </p:nvPr>
        </p:nvSpPr>
        <p:spPr/>
        <p:txBody>
          <a:bodyPr/>
          <a:lstStyle/>
          <a:p>
            <a:fld id="{D024A972-7673-434B-B953-DAC6F8CE2821}" type="slidenum">
              <a:rPr lang="en-US" smtClean="0"/>
              <a:t>8</a:t>
            </a:fld>
            <a:endParaRPr lang="en-US"/>
          </a:p>
        </p:txBody>
      </p:sp>
    </p:spTree>
    <p:extLst>
      <p:ext uri="{BB962C8B-B14F-4D97-AF65-F5344CB8AC3E}">
        <p14:creationId xmlns:p14="http://schemas.microsoft.com/office/powerpoint/2010/main" val="1170164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37C158E3-B42D-7C42-A489-C8ACB1703ADA}" type="datetimeFigureOut">
              <a:rPr lang="en-US" smtClean="0"/>
              <a:t>18/10/14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1822823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7C158E3-B42D-7C42-A489-C8ACB1703ADA}" type="datetimeFigureOut">
              <a:rPr lang="en-US" smtClean="0"/>
              <a:t>18/10/14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1012037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7C158E3-B42D-7C42-A489-C8ACB1703ADA}" type="datetimeFigureOut">
              <a:rPr lang="en-US" smtClean="0"/>
              <a:t>18/10/14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723136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7C158E3-B42D-7C42-A489-C8ACB1703ADA}" type="datetimeFigureOut">
              <a:rPr lang="en-US" smtClean="0"/>
              <a:t>18/10/14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3716133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37C158E3-B42D-7C42-A489-C8ACB1703ADA}" type="datetimeFigureOut">
              <a:rPr lang="en-US" smtClean="0"/>
              <a:t>18/10/14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2592045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37C158E3-B42D-7C42-A489-C8ACB1703ADA}" type="datetimeFigureOut">
              <a:rPr lang="en-US" smtClean="0"/>
              <a:t>18/10/14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83024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37C158E3-B42D-7C42-A489-C8ACB1703ADA}" type="datetimeFigureOut">
              <a:rPr lang="en-US" smtClean="0"/>
              <a:t>18/10/14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2711329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37C158E3-B42D-7C42-A489-C8ACB1703ADA}" type="datetimeFigureOut">
              <a:rPr lang="en-US" smtClean="0"/>
              <a:t>18/10/14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1772718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C158E3-B42D-7C42-A489-C8ACB1703ADA}" type="datetimeFigureOut">
              <a:rPr lang="en-US" smtClean="0"/>
              <a:t>18/10/14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3680889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37C158E3-B42D-7C42-A489-C8ACB1703ADA}" type="datetimeFigureOut">
              <a:rPr lang="en-US" smtClean="0"/>
              <a:t>18/10/14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130480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37C158E3-B42D-7C42-A489-C8ACB1703ADA}" type="datetimeFigureOut">
              <a:rPr lang="en-US" smtClean="0"/>
              <a:t>18/10/14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6F1C73-58FF-0245-901B-C6D7E16EEFA9}" type="slidenum">
              <a:rPr lang="en-US" smtClean="0"/>
              <a:t>‹#›</a:t>
            </a:fld>
            <a:endParaRPr lang="en-US"/>
          </a:p>
        </p:txBody>
      </p:sp>
    </p:spTree>
    <p:extLst>
      <p:ext uri="{BB962C8B-B14F-4D97-AF65-F5344CB8AC3E}">
        <p14:creationId xmlns:p14="http://schemas.microsoft.com/office/powerpoint/2010/main" val="42832536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C158E3-B42D-7C42-A489-C8ACB1703ADA}" type="datetimeFigureOut">
              <a:rPr lang="en-US" smtClean="0"/>
              <a:t>18/10/14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6F1C73-58FF-0245-901B-C6D7E16EEFA9}" type="slidenum">
              <a:rPr lang="en-US" smtClean="0"/>
              <a:t>‹#›</a:t>
            </a:fld>
            <a:endParaRPr lang="en-US"/>
          </a:p>
        </p:txBody>
      </p:sp>
    </p:spTree>
    <p:extLst>
      <p:ext uri="{BB962C8B-B14F-4D97-AF65-F5344CB8AC3E}">
        <p14:creationId xmlns:p14="http://schemas.microsoft.com/office/powerpoint/2010/main" val="28812033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jpg"/><Relationship Id="rId9" Type="http://schemas.openxmlformats.org/officeDocument/2006/relationships/image" Target="../media/image7.png"/><Relationship Id="rId10"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1.png"/><Relationship Id="rId9" Type="http://schemas.openxmlformats.org/officeDocument/2006/relationships/image" Target="../media/image6.jpg"/><Relationship Id="rId10"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1.png"/><Relationship Id="rId9" Type="http://schemas.openxmlformats.org/officeDocument/2006/relationships/image" Target="../media/image6.jpg"/><Relationship Id="rId10" Type="http://schemas.openxmlformats.org/officeDocument/2006/relationships/image" Target="../media/image8.png"/><Relationship Id="rId11"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png"/><Relationship Id="rId5" Type="http://schemas.openxmlformats.org/officeDocument/2006/relationships/image" Target="../media/image10.png"/><Relationship Id="rId6" Type="http://schemas.openxmlformats.org/officeDocument/2006/relationships/image" Target="../media/image6.jpg"/><Relationship Id="rId7"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11.png"/><Relationship Id="rId5" Type="http://schemas.openxmlformats.org/officeDocument/2006/relationships/image" Target="../media/image8.png"/><Relationship Id="rId6" Type="http://schemas.openxmlformats.org/officeDocument/2006/relationships/image" Target="../media/image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8.png"/><Relationship Id="rId5" Type="http://schemas.openxmlformats.org/officeDocument/2006/relationships/image" Target="../media/image1.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11.png"/><Relationship Id="rId5" Type="http://schemas.openxmlformats.org/officeDocument/2006/relationships/image" Target="../media/image8.png"/><Relationship Id="rId6" Type="http://schemas.openxmlformats.org/officeDocument/2006/relationships/image" Target="../media/image1.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1" Type="http://schemas.openxmlformats.org/officeDocument/2006/relationships/image" Target="../media/image20.png"/><Relationship Id="rId12"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png"/><Relationship Id="rId5" Type="http://schemas.openxmlformats.org/officeDocument/2006/relationships/image" Target="../media/image6.jp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19.png"/></Relationships>
</file>

<file path=ppt/slides/_rels/slide7.xml.rels><?xml version="1.0" encoding="UTF-8" standalone="yes"?>
<Relationships xmlns="http://schemas.openxmlformats.org/package/2006/relationships"><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 Id="rId14" Type="http://schemas.openxmlformats.org/officeDocument/2006/relationships/image" Target="../media/image20.png"/><Relationship Id="rId1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1.jpg"/><Relationship Id="rId4" Type="http://schemas.openxmlformats.org/officeDocument/2006/relationships/image" Target="../media/image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6.jpg"/><Relationship Id="rId9" Type="http://schemas.openxmlformats.org/officeDocument/2006/relationships/image" Target="../media/image15.png"/><Relationship Id="rId10" Type="http://schemas.openxmlformats.org/officeDocument/2006/relationships/image" Target="../media/image16.png"/></Relationships>
</file>

<file path=ppt/slides/_rels/slide8.xml.rels><?xml version="1.0" encoding="UTF-8" standalone="yes"?>
<Relationships xmlns="http://schemas.openxmlformats.org/package/2006/relationships"><Relationship Id="rId11" Type="http://schemas.openxmlformats.org/officeDocument/2006/relationships/image" Target="../media/image17.png"/><Relationship Id="rId12" Type="http://schemas.openxmlformats.org/officeDocument/2006/relationships/image" Target="../media/image18.png"/><Relationship Id="rId13" Type="http://schemas.openxmlformats.org/officeDocument/2006/relationships/image" Target="../media/image19.png"/><Relationship Id="rId14" Type="http://schemas.openxmlformats.org/officeDocument/2006/relationships/image" Target="../media/image20.png"/><Relationship Id="rId1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1.jpg"/><Relationship Id="rId4" Type="http://schemas.openxmlformats.org/officeDocument/2006/relationships/image" Target="../media/image1.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2.png"/><Relationship Id="rId8" Type="http://schemas.openxmlformats.org/officeDocument/2006/relationships/image" Target="../media/image6.jpg"/><Relationship Id="rId9" Type="http://schemas.openxmlformats.org/officeDocument/2006/relationships/image" Target="../media/image15.png"/><Relationship Id="rId10"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1.png"/><Relationship Id="rId9" Type="http://schemas.openxmlformats.org/officeDocument/2006/relationships/image" Target="../media/image6.jpg"/><Relationship Id="rId10" Type="http://schemas.openxmlformats.org/officeDocument/2006/relationships/image" Target="../media/image8.png"/><Relationship Id="rId11"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4-10-08 at 7.44.03 PM.png"/>
          <p:cNvPicPr>
            <a:picLocks noChangeAspect="1"/>
          </p:cNvPicPr>
          <p:nvPr/>
        </p:nvPicPr>
        <p:blipFill rotWithShape="1">
          <a:blip r:embed="rId3">
            <a:extLst>
              <a:ext uri="{28A0092B-C50C-407E-A947-70E740481C1C}">
                <a14:useLocalDpi xmlns:a14="http://schemas.microsoft.com/office/drawing/2010/main" val="0"/>
              </a:ext>
            </a:extLst>
          </a:blip>
          <a:srcRect b="72516"/>
          <a:stretch/>
        </p:blipFill>
        <p:spPr>
          <a:xfrm>
            <a:off x="0" y="0"/>
            <a:ext cx="9144000" cy="1634723"/>
          </a:xfrm>
          <a:prstGeom prst="rect">
            <a:avLst/>
          </a:prstGeom>
        </p:spPr>
      </p:pic>
      <p:pic>
        <p:nvPicPr>
          <p:cNvPr id="7" name="Picture 6" descr="Screen shot 2014-10-08 at 7.42.41 PM.png"/>
          <p:cNvPicPr>
            <a:picLocks noChangeAspect="1"/>
          </p:cNvPicPr>
          <p:nvPr/>
        </p:nvPicPr>
        <p:blipFill rotWithShape="1">
          <a:blip r:embed="rId4">
            <a:extLst>
              <a:ext uri="{28A0092B-C50C-407E-A947-70E740481C1C}">
                <a14:useLocalDpi xmlns:a14="http://schemas.microsoft.com/office/drawing/2010/main" val="0"/>
              </a:ext>
            </a:extLst>
          </a:blip>
          <a:srcRect l="2702" t="29755" r="2523" b="16406"/>
          <a:stretch/>
        </p:blipFill>
        <p:spPr>
          <a:xfrm>
            <a:off x="0" y="1634723"/>
            <a:ext cx="9144000" cy="2493685"/>
          </a:xfrm>
          <a:prstGeom prst="rect">
            <a:avLst/>
          </a:prstGeom>
        </p:spPr>
      </p:pic>
      <p:pic>
        <p:nvPicPr>
          <p:cNvPr id="8" name="Picture 7" descr="Screen shot 2014-10-08 at 7.44.03 PM.png"/>
          <p:cNvPicPr>
            <a:picLocks noChangeAspect="1"/>
          </p:cNvPicPr>
          <p:nvPr/>
        </p:nvPicPr>
        <p:blipFill rotWithShape="1">
          <a:blip r:embed="rId3">
            <a:extLst>
              <a:ext uri="{28A0092B-C50C-407E-A947-70E740481C1C}">
                <a14:useLocalDpi xmlns:a14="http://schemas.microsoft.com/office/drawing/2010/main" val="0"/>
              </a:ext>
            </a:extLst>
          </a:blip>
          <a:srcRect l="1112" t="79390" r="3254"/>
          <a:stretch/>
        </p:blipFill>
        <p:spPr>
          <a:xfrm>
            <a:off x="181429" y="4128408"/>
            <a:ext cx="8744857" cy="1225834"/>
          </a:xfrm>
          <a:prstGeom prst="rect">
            <a:avLst/>
          </a:prstGeom>
        </p:spPr>
      </p:pic>
      <p:sp>
        <p:nvSpPr>
          <p:cNvPr id="13" name="TextBox 12"/>
          <p:cNvSpPr txBox="1"/>
          <p:nvPr/>
        </p:nvSpPr>
        <p:spPr>
          <a:xfrm>
            <a:off x="84667" y="5521840"/>
            <a:ext cx="3289904" cy="369332"/>
          </a:xfrm>
          <a:prstGeom prst="rect">
            <a:avLst/>
          </a:prstGeom>
          <a:noFill/>
        </p:spPr>
        <p:txBody>
          <a:bodyPr wrap="square" rtlCol="0">
            <a:spAutoFit/>
          </a:bodyPr>
          <a:lstStyle/>
          <a:p>
            <a:r>
              <a:rPr lang="en-US" dirty="0" smtClean="0"/>
              <a:t>Top Venues</a:t>
            </a:r>
            <a:endParaRPr lang="en-US" dirty="0"/>
          </a:p>
        </p:txBody>
      </p:sp>
      <p:pic>
        <p:nvPicPr>
          <p:cNvPr id="15" name="Picture 14" descr="Screen shot 2014-10-08 at 7.54.49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891172"/>
            <a:ext cx="9144000" cy="3660756"/>
          </a:xfrm>
          <a:prstGeom prst="rect">
            <a:avLst/>
          </a:prstGeom>
        </p:spPr>
      </p:pic>
      <p:pic>
        <p:nvPicPr>
          <p:cNvPr id="16" name="Picture 15" descr="Screen shot 2014-10-08 at 7.48.02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9791547"/>
            <a:ext cx="9144000" cy="3092477"/>
          </a:xfrm>
          <a:prstGeom prst="rect">
            <a:avLst/>
          </a:prstGeom>
        </p:spPr>
      </p:pic>
      <p:pic>
        <p:nvPicPr>
          <p:cNvPr id="17" name="Picture 16" descr="Screen shot 2014-10-08 at 7.47.50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777452"/>
            <a:ext cx="9144000" cy="1659102"/>
          </a:xfrm>
          <a:prstGeom prst="rect">
            <a:avLst/>
          </a:prstGeom>
        </p:spPr>
      </p:pic>
      <p:pic>
        <p:nvPicPr>
          <p:cNvPr id="3" name="Picture 2" descr="red steps logo CMYK.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4" name="Picture 3" descr="speechbubbul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40923" y="2215636"/>
            <a:ext cx="767034" cy="823918"/>
          </a:xfrm>
          <a:prstGeom prst="rect">
            <a:avLst/>
          </a:prstGeom>
        </p:spPr>
      </p:pic>
      <p:pic>
        <p:nvPicPr>
          <p:cNvPr id="12" name="Picture 11"/>
          <p:cNvPicPr>
            <a:picLocks noChangeAspect="1"/>
          </p:cNvPicPr>
          <p:nvPr/>
        </p:nvPicPr>
        <p:blipFill>
          <a:blip r:embed="rId10"/>
          <a:stretch>
            <a:fillRect/>
          </a:stretch>
        </p:blipFill>
        <p:spPr>
          <a:xfrm>
            <a:off x="6830488" y="0"/>
            <a:ext cx="2313512" cy="671204"/>
          </a:xfrm>
          <a:prstGeom prst="rect">
            <a:avLst/>
          </a:prstGeom>
        </p:spPr>
      </p:pic>
      <p:pic>
        <p:nvPicPr>
          <p:cNvPr id="14" name="Picture 13" descr="Screen shot 2014-10-08 at 7.44.03 PM.png"/>
          <p:cNvPicPr>
            <a:picLocks noChangeAspect="1"/>
          </p:cNvPicPr>
          <p:nvPr/>
        </p:nvPicPr>
        <p:blipFill rotWithShape="1">
          <a:blip r:embed="rId3">
            <a:extLst>
              <a:ext uri="{28A0092B-C50C-407E-A947-70E740481C1C}">
                <a14:useLocalDpi xmlns:a14="http://schemas.microsoft.com/office/drawing/2010/main" val="0"/>
              </a:ext>
            </a:extLst>
          </a:blip>
          <a:srcRect l="64209" t="2055" r="12966" b="91660"/>
          <a:stretch/>
        </p:blipFill>
        <p:spPr>
          <a:xfrm>
            <a:off x="6879705" y="679627"/>
            <a:ext cx="2087117" cy="373841"/>
          </a:xfrm>
          <a:prstGeom prst="rect">
            <a:avLst/>
          </a:prstGeom>
        </p:spPr>
      </p:pic>
      <p:pic>
        <p:nvPicPr>
          <p:cNvPr id="19" name="Picture 18" descr="speechbubbule.png"/>
          <p:cNvPicPr>
            <a:picLocks noChangeAspect="1"/>
          </p:cNvPicPr>
          <p:nvPr/>
        </p:nvPicPr>
        <p:blipFill rotWithShape="1">
          <a:blip r:embed="rId9">
            <a:extLst>
              <a:ext uri="{28A0092B-C50C-407E-A947-70E740481C1C}">
                <a14:useLocalDpi xmlns:a14="http://schemas.microsoft.com/office/drawing/2010/main" val="0"/>
              </a:ext>
            </a:extLst>
          </a:blip>
          <a:srcRect t="1" b="29789"/>
          <a:stretch/>
        </p:blipFill>
        <p:spPr>
          <a:xfrm>
            <a:off x="3687625" y="5067255"/>
            <a:ext cx="2068331" cy="454586"/>
          </a:xfrm>
          <a:prstGeom prst="rect">
            <a:avLst/>
          </a:prstGeom>
        </p:spPr>
      </p:pic>
      <p:sp>
        <p:nvSpPr>
          <p:cNvPr id="5" name="TextBox 4"/>
          <p:cNvSpPr txBox="1"/>
          <p:nvPr/>
        </p:nvSpPr>
        <p:spPr>
          <a:xfrm>
            <a:off x="4215631" y="5085973"/>
            <a:ext cx="815510" cy="369332"/>
          </a:xfrm>
          <a:prstGeom prst="rect">
            <a:avLst/>
          </a:prstGeom>
          <a:noFill/>
        </p:spPr>
        <p:txBody>
          <a:bodyPr wrap="none" rtlCol="0">
            <a:spAutoFit/>
          </a:bodyPr>
          <a:lstStyle/>
          <a:p>
            <a:r>
              <a:rPr lang="en-US" dirty="0" smtClean="0">
                <a:solidFill>
                  <a:schemeClr val="bg1"/>
                </a:solidFill>
              </a:rPr>
              <a:t>Search</a:t>
            </a:r>
            <a:endParaRPr lang="en-US" dirty="0">
              <a:solidFill>
                <a:schemeClr val="bg1"/>
              </a:solidFill>
            </a:endParaRPr>
          </a:p>
        </p:txBody>
      </p:sp>
      <p:sp>
        <p:nvSpPr>
          <p:cNvPr id="20" name="TextBox 19"/>
          <p:cNvSpPr txBox="1"/>
          <p:nvPr/>
        </p:nvSpPr>
        <p:spPr>
          <a:xfrm>
            <a:off x="84667" y="9500309"/>
            <a:ext cx="5092899" cy="369332"/>
          </a:xfrm>
          <a:prstGeom prst="rect">
            <a:avLst/>
          </a:prstGeom>
          <a:noFill/>
        </p:spPr>
        <p:txBody>
          <a:bodyPr wrap="square" rtlCol="0">
            <a:spAutoFit/>
          </a:bodyPr>
          <a:lstStyle/>
          <a:p>
            <a:r>
              <a:rPr lang="en-US" dirty="0" smtClean="0"/>
              <a:t>Why should you book your venue through Redsteps</a:t>
            </a:r>
            <a:endParaRPr lang="en-US" dirty="0"/>
          </a:p>
        </p:txBody>
      </p:sp>
      <p:sp>
        <p:nvSpPr>
          <p:cNvPr id="21" name="TextBox 20"/>
          <p:cNvSpPr txBox="1"/>
          <p:nvPr/>
        </p:nvSpPr>
        <p:spPr>
          <a:xfrm>
            <a:off x="84667" y="12808881"/>
            <a:ext cx="2002345" cy="369332"/>
          </a:xfrm>
          <a:prstGeom prst="rect">
            <a:avLst/>
          </a:prstGeom>
          <a:solidFill>
            <a:schemeClr val="bg1"/>
          </a:solidFill>
        </p:spPr>
        <p:txBody>
          <a:bodyPr wrap="square" rtlCol="0">
            <a:spAutoFit/>
          </a:bodyPr>
          <a:lstStyle/>
          <a:p>
            <a:r>
              <a:rPr lang="en-US" dirty="0" smtClean="0"/>
              <a:t>Redsteps Bookings</a:t>
            </a:r>
            <a:endParaRPr lang="en-US" dirty="0"/>
          </a:p>
        </p:txBody>
      </p:sp>
      <p:sp>
        <p:nvSpPr>
          <p:cNvPr id="22" name="TextBox 21"/>
          <p:cNvSpPr txBox="1"/>
          <p:nvPr/>
        </p:nvSpPr>
        <p:spPr>
          <a:xfrm>
            <a:off x="84668" y="14067222"/>
            <a:ext cx="2970363" cy="276999"/>
          </a:xfrm>
          <a:prstGeom prst="rect">
            <a:avLst/>
          </a:prstGeom>
          <a:solidFill>
            <a:schemeClr val="bg1"/>
          </a:solidFill>
        </p:spPr>
        <p:txBody>
          <a:bodyPr wrap="square" rtlCol="0">
            <a:spAutoFit/>
          </a:bodyPr>
          <a:lstStyle/>
          <a:p>
            <a:r>
              <a:rPr lang="en-US" sz="1200" dirty="0" smtClean="0"/>
              <a:t>Copyright Redsteps</a:t>
            </a:r>
            <a:endParaRPr lang="en-US" sz="1200" dirty="0"/>
          </a:p>
        </p:txBody>
      </p:sp>
      <p:sp>
        <p:nvSpPr>
          <p:cNvPr id="23" name="TextBox 22"/>
          <p:cNvSpPr txBox="1"/>
          <p:nvPr/>
        </p:nvSpPr>
        <p:spPr>
          <a:xfrm>
            <a:off x="84668" y="13143892"/>
            <a:ext cx="2166942" cy="553998"/>
          </a:xfrm>
          <a:prstGeom prst="rect">
            <a:avLst/>
          </a:prstGeom>
          <a:solidFill>
            <a:schemeClr val="bg1"/>
          </a:solidFill>
        </p:spPr>
        <p:txBody>
          <a:bodyPr wrap="square" rtlCol="0">
            <a:spAutoFit/>
          </a:bodyPr>
          <a:lstStyle/>
          <a:p>
            <a:r>
              <a:rPr lang="en-US" sz="1000" dirty="0" smtClean="0"/>
              <a:t>5 </a:t>
            </a:r>
            <a:r>
              <a:rPr lang="en-US" sz="1000" dirty="0" err="1" smtClean="0"/>
              <a:t>Venables</a:t>
            </a:r>
            <a:r>
              <a:rPr lang="en-US" sz="1000" dirty="0" smtClean="0"/>
              <a:t> </a:t>
            </a:r>
            <a:r>
              <a:rPr lang="en-US" sz="1000" dirty="0" err="1" smtClean="0"/>
              <a:t>Crt</a:t>
            </a:r>
            <a:r>
              <a:rPr lang="en-US" sz="1000" dirty="0" smtClean="0"/>
              <a:t> Berwick VIC</a:t>
            </a:r>
          </a:p>
          <a:p>
            <a:r>
              <a:rPr lang="en-US" sz="1000" dirty="0" smtClean="0"/>
              <a:t>P: 03 8796 9383</a:t>
            </a:r>
          </a:p>
          <a:p>
            <a:r>
              <a:rPr lang="en-US" sz="1000" dirty="0" smtClean="0"/>
              <a:t>E: </a:t>
            </a:r>
            <a:r>
              <a:rPr lang="en-US" sz="1000" dirty="0" err="1" smtClean="0"/>
              <a:t>info@bookings.redsteps.com.au</a:t>
            </a:r>
            <a:r>
              <a:rPr lang="en-US" sz="1000" dirty="0" smtClean="0"/>
              <a:t> </a:t>
            </a:r>
            <a:endParaRPr lang="en-US" sz="1000" dirty="0"/>
          </a:p>
        </p:txBody>
      </p:sp>
      <p:sp>
        <p:nvSpPr>
          <p:cNvPr id="11" name="TextBox 10"/>
          <p:cNvSpPr txBox="1"/>
          <p:nvPr/>
        </p:nvSpPr>
        <p:spPr>
          <a:xfrm>
            <a:off x="92820" y="942226"/>
            <a:ext cx="2376783" cy="369332"/>
          </a:xfrm>
          <a:prstGeom prst="rect">
            <a:avLst/>
          </a:prstGeom>
          <a:noFill/>
        </p:spPr>
        <p:txBody>
          <a:bodyPr wrap="square" rtlCol="0">
            <a:spAutoFit/>
          </a:bodyPr>
          <a:lstStyle/>
          <a:p>
            <a:r>
              <a:rPr lang="en-US" dirty="0" smtClean="0"/>
              <a:t>Venue Booking</a:t>
            </a:r>
            <a:endParaRPr lang="en-US" dirty="0"/>
          </a:p>
        </p:txBody>
      </p:sp>
      <p:sp>
        <p:nvSpPr>
          <p:cNvPr id="24" name="TextBox 23"/>
          <p:cNvSpPr txBox="1"/>
          <p:nvPr/>
        </p:nvSpPr>
        <p:spPr>
          <a:xfrm>
            <a:off x="1" y="1311558"/>
            <a:ext cx="9144000" cy="307777"/>
          </a:xfrm>
          <a:prstGeom prst="rect">
            <a:avLst/>
          </a:prstGeom>
          <a:solidFill>
            <a:schemeClr val="bg1">
              <a:lumMod val="50000"/>
            </a:schemeClr>
          </a:solidFill>
        </p:spPr>
        <p:txBody>
          <a:bodyPr wrap="square" rtlCol="0">
            <a:spAutoFit/>
          </a:bodyPr>
          <a:lstStyle/>
          <a:p>
            <a:r>
              <a:rPr lang="en-US" sz="1400" dirty="0">
                <a:solidFill>
                  <a:srgbClr val="FFFFFF"/>
                </a:solidFill>
              </a:rPr>
              <a:t>Home  </a:t>
            </a:r>
            <a:r>
              <a:rPr lang="en-US" sz="1400" dirty="0" smtClean="0">
                <a:solidFill>
                  <a:srgbClr val="FFFFFF"/>
                </a:solidFill>
              </a:rPr>
              <a:t>   Venues     News </a:t>
            </a:r>
            <a:r>
              <a:rPr lang="en-US" sz="1400" dirty="0">
                <a:solidFill>
                  <a:srgbClr val="FFFFFF"/>
                </a:solidFill>
              </a:rPr>
              <a:t>&amp; Offers  </a:t>
            </a:r>
            <a:r>
              <a:rPr lang="en-US" sz="1400" dirty="0" smtClean="0">
                <a:solidFill>
                  <a:srgbClr val="FFFFFF"/>
                </a:solidFill>
              </a:rPr>
              <a:t>   Inspiration     Contact     FAQs</a:t>
            </a:r>
            <a:endParaRPr lang="en-US" sz="1400" dirty="0">
              <a:solidFill>
                <a:srgbClr val="FFFFFF"/>
              </a:solidFill>
            </a:endParaRPr>
          </a:p>
        </p:txBody>
      </p:sp>
    </p:spTree>
    <p:extLst>
      <p:ext uri="{BB962C8B-B14F-4D97-AF65-F5344CB8AC3E}">
        <p14:creationId xmlns:p14="http://schemas.microsoft.com/office/powerpoint/2010/main" val="180575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205" y="2169908"/>
            <a:ext cx="1550440" cy="531090"/>
          </a:xfrm>
          <a:prstGeom prst="rect">
            <a:avLst/>
          </a:prstGeom>
        </p:spPr>
      </p:pic>
      <p:pic>
        <p:nvPicPr>
          <p:cNvPr id="5" name="Picture 4"/>
          <p:cNvPicPr>
            <a:picLocks noChangeAspect="1"/>
          </p:cNvPicPr>
          <p:nvPr/>
        </p:nvPicPr>
        <p:blipFill>
          <a:blip r:embed="rId3"/>
          <a:stretch>
            <a:fillRect/>
          </a:stretch>
        </p:blipFill>
        <p:spPr>
          <a:xfrm>
            <a:off x="-54375" y="2700998"/>
            <a:ext cx="1648509" cy="564683"/>
          </a:xfrm>
          <a:prstGeom prst="rect">
            <a:avLst/>
          </a:prstGeom>
        </p:spPr>
      </p:pic>
      <p:pic>
        <p:nvPicPr>
          <p:cNvPr id="6" name="Picture 5"/>
          <p:cNvPicPr>
            <a:picLocks noChangeAspect="1"/>
          </p:cNvPicPr>
          <p:nvPr/>
        </p:nvPicPr>
        <p:blipFill>
          <a:blip r:embed="rId4"/>
          <a:stretch>
            <a:fillRect/>
          </a:stretch>
        </p:blipFill>
        <p:spPr>
          <a:xfrm>
            <a:off x="-42599" y="3265681"/>
            <a:ext cx="1581834" cy="518634"/>
          </a:xfrm>
          <a:prstGeom prst="rect">
            <a:avLst/>
          </a:prstGeom>
        </p:spPr>
      </p:pic>
      <p:pic>
        <p:nvPicPr>
          <p:cNvPr id="7" name="Picture 6"/>
          <p:cNvPicPr>
            <a:picLocks noChangeAspect="1"/>
          </p:cNvPicPr>
          <p:nvPr/>
        </p:nvPicPr>
        <p:blipFill>
          <a:blip r:embed="rId5"/>
          <a:stretch>
            <a:fillRect/>
          </a:stretch>
        </p:blipFill>
        <p:spPr>
          <a:xfrm>
            <a:off x="-94471" y="3784315"/>
            <a:ext cx="1593610" cy="525366"/>
          </a:xfrm>
          <a:prstGeom prst="rect">
            <a:avLst/>
          </a:prstGeom>
        </p:spPr>
      </p:pic>
      <p:pic>
        <p:nvPicPr>
          <p:cNvPr id="8" name="Picture 7"/>
          <p:cNvPicPr>
            <a:picLocks noChangeAspect="1"/>
          </p:cNvPicPr>
          <p:nvPr/>
        </p:nvPicPr>
        <p:blipFill rotWithShape="1">
          <a:blip r:embed="rId6"/>
          <a:srcRect r="9643"/>
          <a:stretch/>
        </p:blipFill>
        <p:spPr>
          <a:xfrm>
            <a:off x="-54375" y="4309681"/>
            <a:ext cx="1516049" cy="594439"/>
          </a:xfrm>
          <a:prstGeom prst="rect">
            <a:avLst/>
          </a:prstGeom>
        </p:spPr>
      </p:pic>
      <p:pic>
        <p:nvPicPr>
          <p:cNvPr id="9" name="Picture 8"/>
          <p:cNvPicPr>
            <a:picLocks noChangeAspect="1"/>
          </p:cNvPicPr>
          <p:nvPr/>
        </p:nvPicPr>
        <p:blipFill>
          <a:blip r:embed="rId7"/>
          <a:stretch>
            <a:fillRect/>
          </a:stretch>
        </p:blipFill>
        <p:spPr>
          <a:xfrm>
            <a:off x="-94471" y="4904120"/>
            <a:ext cx="1556145" cy="597841"/>
          </a:xfrm>
          <a:prstGeom prst="rect">
            <a:avLst/>
          </a:prstGeom>
        </p:spPr>
      </p:pic>
      <p:pic>
        <p:nvPicPr>
          <p:cNvPr id="10" name="Picture 9" descr="Screen shot 2014-10-08 at 7.44.03 PM.png"/>
          <p:cNvPicPr>
            <a:picLocks noChangeAspect="1"/>
          </p:cNvPicPr>
          <p:nvPr/>
        </p:nvPicPr>
        <p:blipFill rotWithShape="1">
          <a:blip r:embed="rId8">
            <a:extLst>
              <a:ext uri="{28A0092B-C50C-407E-A947-70E740481C1C}">
                <a14:useLocalDpi xmlns:a14="http://schemas.microsoft.com/office/drawing/2010/main" val="0"/>
              </a:ext>
            </a:extLst>
          </a:blip>
          <a:srcRect r="12966" b="79558"/>
          <a:stretch/>
        </p:blipFill>
        <p:spPr>
          <a:xfrm>
            <a:off x="0" y="1"/>
            <a:ext cx="7958354" cy="1215898"/>
          </a:xfrm>
          <a:prstGeom prst="rect">
            <a:avLst/>
          </a:prstGeom>
        </p:spPr>
      </p:pic>
      <p:pic>
        <p:nvPicPr>
          <p:cNvPr id="11" name="Picture 10" descr="red steps logo CMYK.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12" name="Picture 11"/>
          <p:cNvPicPr>
            <a:picLocks noChangeAspect="1"/>
          </p:cNvPicPr>
          <p:nvPr/>
        </p:nvPicPr>
        <p:blipFill>
          <a:blip r:embed="rId10"/>
          <a:stretch>
            <a:fillRect/>
          </a:stretch>
        </p:blipFill>
        <p:spPr>
          <a:xfrm>
            <a:off x="5803679" y="58335"/>
            <a:ext cx="2313512" cy="671204"/>
          </a:xfrm>
          <a:prstGeom prst="rect">
            <a:avLst/>
          </a:prstGeom>
        </p:spPr>
      </p:pic>
      <p:pic>
        <p:nvPicPr>
          <p:cNvPr id="13" name="Picture 12" descr="Screen shot 2014-10-08 at 7.44.03 PM.png"/>
          <p:cNvPicPr>
            <a:picLocks noChangeAspect="1"/>
          </p:cNvPicPr>
          <p:nvPr/>
        </p:nvPicPr>
        <p:blipFill rotWithShape="1">
          <a:blip r:embed="rId8">
            <a:extLst>
              <a:ext uri="{28A0092B-C50C-407E-A947-70E740481C1C}">
                <a14:useLocalDpi xmlns:a14="http://schemas.microsoft.com/office/drawing/2010/main" val="0"/>
              </a:ext>
            </a:extLst>
          </a:blip>
          <a:srcRect l="64209" t="2055" r="12966" b="91660"/>
          <a:stretch/>
        </p:blipFill>
        <p:spPr>
          <a:xfrm>
            <a:off x="6015397" y="729539"/>
            <a:ext cx="2087117" cy="373841"/>
          </a:xfrm>
          <a:prstGeom prst="rect">
            <a:avLst/>
          </a:prstGeom>
        </p:spPr>
      </p:pic>
      <p:sp>
        <p:nvSpPr>
          <p:cNvPr id="14" name="TextBox 13"/>
          <p:cNvSpPr txBox="1"/>
          <p:nvPr/>
        </p:nvSpPr>
        <p:spPr>
          <a:xfrm>
            <a:off x="2229420" y="1621197"/>
            <a:ext cx="2796909" cy="369332"/>
          </a:xfrm>
          <a:prstGeom prst="rect">
            <a:avLst/>
          </a:prstGeom>
          <a:noFill/>
        </p:spPr>
        <p:txBody>
          <a:bodyPr wrap="square" rtlCol="0">
            <a:spAutoFit/>
          </a:bodyPr>
          <a:lstStyle/>
          <a:p>
            <a:r>
              <a:rPr lang="en-US" dirty="0" smtClean="0"/>
              <a:t>Bookings</a:t>
            </a:r>
            <a:endParaRPr lang="en-US" dirty="0"/>
          </a:p>
        </p:txBody>
      </p:sp>
      <p:sp>
        <p:nvSpPr>
          <p:cNvPr id="2" name="TextBox 1"/>
          <p:cNvSpPr txBox="1"/>
          <p:nvPr/>
        </p:nvSpPr>
        <p:spPr>
          <a:xfrm>
            <a:off x="1901763" y="2502822"/>
            <a:ext cx="7786080" cy="1477328"/>
          </a:xfrm>
          <a:prstGeom prst="rect">
            <a:avLst/>
          </a:prstGeom>
          <a:noFill/>
        </p:spPr>
        <p:txBody>
          <a:bodyPr wrap="square" rtlCol="0">
            <a:spAutoFit/>
          </a:bodyPr>
          <a:lstStyle/>
          <a:p>
            <a:r>
              <a:rPr lang="en-US" sz="1000" b="1" dirty="0" smtClean="0"/>
              <a:t>ID     Staff   Customer  Start date  End Date   Resource/Room  Food   No. Guests  Beverage       Total         		Action    </a:t>
            </a:r>
          </a:p>
          <a:p>
            <a:pPr marL="228600" indent="-228600">
              <a:buAutoNum type="arabicPlain"/>
            </a:pPr>
            <a:r>
              <a:rPr lang="en-US" sz="1000" dirty="0" smtClean="0"/>
              <a:t>Casey  Joe Blog     4/1/14      4/1/14        Room 1                   -                  50        Premium      $1000 - pending	Edit  Cancel  View</a:t>
            </a:r>
          </a:p>
          <a:p>
            <a:pPr marL="228600" indent="-228600">
              <a:buFontTx/>
              <a:buAutoNum type="arabicPlain"/>
            </a:pPr>
            <a:r>
              <a:rPr lang="en-US" sz="1000" dirty="0" smtClean="0"/>
              <a:t> </a:t>
            </a:r>
            <a:r>
              <a:rPr lang="en-US" sz="1000" dirty="0"/>
              <a:t>Casey  Joe Blog     4/1/14      4/1/14        Room 1                   -                  50        Premium      $1000 - pending	Edit  Cancel  View</a:t>
            </a:r>
          </a:p>
          <a:p>
            <a:pPr marL="228600" indent="-228600">
              <a:buFontTx/>
              <a:buAutoNum type="arabicPlain"/>
            </a:pPr>
            <a:r>
              <a:rPr lang="en-US" sz="1000" dirty="0"/>
              <a:t>Casey  Joe Blog     4/1/14      4/1/14        Room 1                   -                  50        Premium      $1000 </a:t>
            </a:r>
            <a:r>
              <a:rPr lang="en-US" sz="1000" dirty="0" smtClean="0"/>
              <a:t>– paid	</a:t>
            </a:r>
            <a:r>
              <a:rPr lang="en-US" sz="1000" dirty="0"/>
              <a:t>	Edit  Cancel  View</a:t>
            </a:r>
          </a:p>
          <a:p>
            <a:pPr marL="228600" indent="-228600">
              <a:buFontTx/>
              <a:buAutoNum type="arabicPlain"/>
            </a:pPr>
            <a:r>
              <a:rPr lang="en-US" sz="1000" dirty="0"/>
              <a:t>Casey  Joe Blog     4/1/14      4/1/14        Room 1                   -                  </a:t>
            </a:r>
            <a:r>
              <a:rPr lang="en-US" sz="1000" dirty="0" smtClean="0"/>
              <a:t>100        </a:t>
            </a:r>
            <a:r>
              <a:rPr lang="en-US" sz="1000" dirty="0"/>
              <a:t>Premium </a:t>
            </a:r>
            <a:r>
              <a:rPr lang="en-US" sz="1000" dirty="0" smtClean="0"/>
              <a:t>   </a:t>
            </a:r>
            <a:r>
              <a:rPr lang="en-US" sz="1000" dirty="0"/>
              <a:t>$1000 </a:t>
            </a:r>
            <a:r>
              <a:rPr lang="en-US" sz="1000" dirty="0" smtClean="0"/>
              <a:t>– paid	</a:t>
            </a:r>
            <a:r>
              <a:rPr lang="en-US" sz="1000" dirty="0"/>
              <a:t>	Edit  Cancel  View</a:t>
            </a:r>
          </a:p>
          <a:p>
            <a:pPr marL="228600" indent="-228600">
              <a:buFontTx/>
              <a:buAutoNum type="arabicPlain"/>
            </a:pPr>
            <a:r>
              <a:rPr lang="en-US" sz="1000" dirty="0"/>
              <a:t>Casey  Joe Blog     4/1/14      4/1/14        Room 1                   -                  50        Premium      $1000 - pending	Edit  Cancel  View</a:t>
            </a:r>
          </a:p>
          <a:p>
            <a:pPr marL="228600" indent="-228600">
              <a:buFontTx/>
              <a:buAutoNum type="arabicPlain"/>
            </a:pPr>
            <a:r>
              <a:rPr lang="en-US" sz="1000" dirty="0"/>
              <a:t>Casey  Joe Blog     4/1/14      4/1/14        Room 1                   -                  50        Premium      $1000 - pending	Edit  Cancel  View</a:t>
            </a:r>
          </a:p>
          <a:p>
            <a:pPr marL="228600" indent="-228600">
              <a:buAutoNum type="arabicPlain"/>
            </a:pPr>
            <a:endParaRPr lang="en-US" sz="1000" dirty="0" smtClean="0"/>
          </a:p>
          <a:p>
            <a:r>
              <a:rPr lang="en-US" sz="1000" dirty="0"/>
              <a:t>	</a:t>
            </a:r>
            <a:r>
              <a:rPr lang="en-US" sz="1000" dirty="0" smtClean="0"/>
              <a:t>				    </a:t>
            </a:r>
            <a:endParaRPr lang="en-US" sz="1000" dirty="0"/>
          </a:p>
        </p:txBody>
      </p:sp>
      <p:sp>
        <p:nvSpPr>
          <p:cNvPr id="3" name="TextBox 2"/>
          <p:cNvSpPr txBox="1"/>
          <p:nvPr/>
        </p:nvSpPr>
        <p:spPr>
          <a:xfrm>
            <a:off x="5803679" y="1678986"/>
            <a:ext cx="3181559" cy="276999"/>
          </a:xfrm>
          <a:prstGeom prst="rect">
            <a:avLst/>
          </a:prstGeom>
          <a:noFill/>
        </p:spPr>
        <p:txBody>
          <a:bodyPr wrap="square" rtlCol="0">
            <a:spAutoFit/>
          </a:bodyPr>
          <a:lstStyle/>
          <a:p>
            <a:r>
              <a:rPr lang="en-US" sz="1200" dirty="0" smtClean="0"/>
              <a:t>Search bookings _________</a:t>
            </a:r>
            <a:endParaRPr lang="en-US" sz="1200" dirty="0"/>
          </a:p>
        </p:txBody>
      </p:sp>
      <p:sp>
        <p:nvSpPr>
          <p:cNvPr id="15" name="TextBox 14"/>
          <p:cNvSpPr txBox="1"/>
          <p:nvPr/>
        </p:nvSpPr>
        <p:spPr>
          <a:xfrm>
            <a:off x="2080791" y="2169908"/>
            <a:ext cx="5229003" cy="369332"/>
          </a:xfrm>
          <a:prstGeom prst="rect">
            <a:avLst/>
          </a:prstGeom>
          <a:noFill/>
        </p:spPr>
        <p:txBody>
          <a:bodyPr wrap="square" rtlCol="0">
            <a:spAutoFit/>
          </a:bodyPr>
          <a:lstStyle/>
          <a:p>
            <a:r>
              <a:rPr lang="en-US" dirty="0" smtClean="0"/>
              <a:t>All    Pending    Completed   Filter by…(all fields)     </a:t>
            </a:r>
            <a:endParaRPr lang="en-US" dirty="0"/>
          </a:p>
        </p:txBody>
      </p:sp>
      <p:sp>
        <p:nvSpPr>
          <p:cNvPr id="16" name="TextBox 15"/>
          <p:cNvSpPr txBox="1"/>
          <p:nvPr/>
        </p:nvSpPr>
        <p:spPr>
          <a:xfrm>
            <a:off x="5803679" y="1425369"/>
            <a:ext cx="3181559" cy="276999"/>
          </a:xfrm>
          <a:prstGeom prst="rect">
            <a:avLst/>
          </a:prstGeom>
          <a:noFill/>
        </p:spPr>
        <p:txBody>
          <a:bodyPr wrap="square" rtlCol="0">
            <a:spAutoFit/>
          </a:bodyPr>
          <a:lstStyle/>
          <a:p>
            <a:r>
              <a:rPr lang="en-US" sz="1200" dirty="0" smtClean="0"/>
              <a:t>Add new Booking</a:t>
            </a:r>
            <a:endParaRPr lang="en-US" sz="1200" dirty="0"/>
          </a:p>
        </p:txBody>
      </p:sp>
    </p:spTree>
    <p:extLst>
      <p:ext uri="{BB962C8B-B14F-4D97-AF65-F5344CB8AC3E}">
        <p14:creationId xmlns:p14="http://schemas.microsoft.com/office/powerpoint/2010/main" val="2840707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205" y="2169908"/>
            <a:ext cx="1550440" cy="531090"/>
          </a:xfrm>
          <a:prstGeom prst="rect">
            <a:avLst/>
          </a:prstGeom>
        </p:spPr>
      </p:pic>
      <p:pic>
        <p:nvPicPr>
          <p:cNvPr id="5" name="Picture 4"/>
          <p:cNvPicPr>
            <a:picLocks noChangeAspect="1"/>
          </p:cNvPicPr>
          <p:nvPr/>
        </p:nvPicPr>
        <p:blipFill>
          <a:blip r:embed="rId3"/>
          <a:stretch>
            <a:fillRect/>
          </a:stretch>
        </p:blipFill>
        <p:spPr>
          <a:xfrm>
            <a:off x="-54375" y="2700998"/>
            <a:ext cx="1648509" cy="564683"/>
          </a:xfrm>
          <a:prstGeom prst="rect">
            <a:avLst/>
          </a:prstGeom>
        </p:spPr>
      </p:pic>
      <p:pic>
        <p:nvPicPr>
          <p:cNvPr id="6" name="Picture 5"/>
          <p:cNvPicPr>
            <a:picLocks noChangeAspect="1"/>
          </p:cNvPicPr>
          <p:nvPr/>
        </p:nvPicPr>
        <p:blipFill>
          <a:blip r:embed="rId4"/>
          <a:stretch>
            <a:fillRect/>
          </a:stretch>
        </p:blipFill>
        <p:spPr>
          <a:xfrm>
            <a:off x="-42599" y="3265681"/>
            <a:ext cx="1581834" cy="518634"/>
          </a:xfrm>
          <a:prstGeom prst="rect">
            <a:avLst/>
          </a:prstGeom>
        </p:spPr>
      </p:pic>
      <p:pic>
        <p:nvPicPr>
          <p:cNvPr id="7" name="Picture 6"/>
          <p:cNvPicPr>
            <a:picLocks noChangeAspect="1"/>
          </p:cNvPicPr>
          <p:nvPr/>
        </p:nvPicPr>
        <p:blipFill>
          <a:blip r:embed="rId5"/>
          <a:stretch>
            <a:fillRect/>
          </a:stretch>
        </p:blipFill>
        <p:spPr>
          <a:xfrm>
            <a:off x="-94471" y="3784315"/>
            <a:ext cx="1593610" cy="525366"/>
          </a:xfrm>
          <a:prstGeom prst="rect">
            <a:avLst/>
          </a:prstGeom>
        </p:spPr>
      </p:pic>
      <p:pic>
        <p:nvPicPr>
          <p:cNvPr id="8" name="Picture 7"/>
          <p:cNvPicPr>
            <a:picLocks noChangeAspect="1"/>
          </p:cNvPicPr>
          <p:nvPr/>
        </p:nvPicPr>
        <p:blipFill rotWithShape="1">
          <a:blip r:embed="rId6"/>
          <a:srcRect r="9643"/>
          <a:stretch/>
        </p:blipFill>
        <p:spPr>
          <a:xfrm>
            <a:off x="-54375" y="4309681"/>
            <a:ext cx="1516049" cy="594439"/>
          </a:xfrm>
          <a:prstGeom prst="rect">
            <a:avLst/>
          </a:prstGeom>
        </p:spPr>
      </p:pic>
      <p:pic>
        <p:nvPicPr>
          <p:cNvPr id="9" name="Picture 8"/>
          <p:cNvPicPr>
            <a:picLocks noChangeAspect="1"/>
          </p:cNvPicPr>
          <p:nvPr/>
        </p:nvPicPr>
        <p:blipFill>
          <a:blip r:embed="rId7"/>
          <a:stretch>
            <a:fillRect/>
          </a:stretch>
        </p:blipFill>
        <p:spPr>
          <a:xfrm>
            <a:off x="-94471" y="4904120"/>
            <a:ext cx="1556145" cy="597841"/>
          </a:xfrm>
          <a:prstGeom prst="rect">
            <a:avLst/>
          </a:prstGeom>
        </p:spPr>
      </p:pic>
      <p:pic>
        <p:nvPicPr>
          <p:cNvPr id="10" name="Picture 9" descr="Screen shot 2014-10-08 at 7.44.03 PM.png"/>
          <p:cNvPicPr>
            <a:picLocks noChangeAspect="1"/>
          </p:cNvPicPr>
          <p:nvPr/>
        </p:nvPicPr>
        <p:blipFill rotWithShape="1">
          <a:blip r:embed="rId8">
            <a:extLst>
              <a:ext uri="{28A0092B-C50C-407E-A947-70E740481C1C}">
                <a14:useLocalDpi xmlns:a14="http://schemas.microsoft.com/office/drawing/2010/main" val="0"/>
              </a:ext>
            </a:extLst>
          </a:blip>
          <a:srcRect r="12966" b="79558"/>
          <a:stretch/>
        </p:blipFill>
        <p:spPr>
          <a:xfrm>
            <a:off x="0" y="1"/>
            <a:ext cx="7958354" cy="1215898"/>
          </a:xfrm>
          <a:prstGeom prst="rect">
            <a:avLst/>
          </a:prstGeom>
        </p:spPr>
      </p:pic>
      <p:pic>
        <p:nvPicPr>
          <p:cNvPr id="11" name="Picture 10" descr="red steps logo CMYK.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12" name="Picture 11"/>
          <p:cNvPicPr>
            <a:picLocks noChangeAspect="1"/>
          </p:cNvPicPr>
          <p:nvPr/>
        </p:nvPicPr>
        <p:blipFill>
          <a:blip r:embed="rId10"/>
          <a:stretch>
            <a:fillRect/>
          </a:stretch>
        </p:blipFill>
        <p:spPr>
          <a:xfrm>
            <a:off x="5803679" y="58335"/>
            <a:ext cx="2313512" cy="671204"/>
          </a:xfrm>
          <a:prstGeom prst="rect">
            <a:avLst/>
          </a:prstGeom>
        </p:spPr>
      </p:pic>
      <p:pic>
        <p:nvPicPr>
          <p:cNvPr id="13" name="Picture 12" descr="Screen shot 2014-10-08 at 7.44.03 PM.png"/>
          <p:cNvPicPr>
            <a:picLocks noChangeAspect="1"/>
          </p:cNvPicPr>
          <p:nvPr/>
        </p:nvPicPr>
        <p:blipFill rotWithShape="1">
          <a:blip r:embed="rId8">
            <a:extLst>
              <a:ext uri="{28A0092B-C50C-407E-A947-70E740481C1C}">
                <a14:useLocalDpi xmlns:a14="http://schemas.microsoft.com/office/drawing/2010/main" val="0"/>
              </a:ext>
            </a:extLst>
          </a:blip>
          <a:srcRect l="64209" t="2055" r="12966" b="91660"/>
          <a:stretch/>
        </p:blipFill>
        <p:spPr>
          <a:xfrm>
            <a:off x="6015397" y="729539"/>
            <a:ext cx="2087117" cy="373841"/>
          </a:xfrm>
          <a:prstGeom prst="rect">
            <a:avLst/>
          </a:prstGeom>
        </p:spPr>
      </p:pic>
      <p:sp>
        <p:nvSpPr>
          <p:cNvPr id="14" name="TextBox 13"/>
          <p:cNvSpPr txBox="1"/>
          <p:nvPr/>
        </p:nvSpPr>
        <p:spPr>
          <a:xfrm>
            <a:off x="2229420" y="1621197"/>
            <a:ext cx="2796909" cy="369332"/>
          </a:xfrm>
          <a:prstGeom prst="rect">
            <a:avLst/>
          </a:prstGeom>
          <a:noFill/>
        </p:spPr>
        <p:txBody>
          <a:bodyPr wrap="square" rtlCol="0">
            <a:spAutoFit/>
          </a:bodyPr>
          <a:lstStyle/>
          <a:p>
            <a:r>
              <a:rPr lang="en-US" dirty="0" smtClean="0"/>
              <a:t>Reports</a:t>
            </a:r>
            <a:endParaRPr lang="en-US" dirty="0"/>
          </a:p>
        </p:txBody>
      </p:sp>
      <p:pic>
        <p:nvPicPr>
          <p:cNvPr id="2" name="Picture 1" descr="Screen shot 2014-10-18 at 9.04.55 PM.png"/>
          <p:cNvPicPr>
            <a:picLocks noChangeAspect="1"/>
          </p:cNvPicPr>
          <p:nvPr/>
        </p:nvPicPr>
        <p:blipFill rotWithShape="1">
          <a:blip r:embed="rId11">
            <a:extLst>
              <a:ext uri="{28A0092B-C50C-407E-A947-70E740481C1C}">
                <a14:useLocalDpi xmlns:a14="http://schemas.microsoft.com/office/drawing/2010/main" val="0"/>
              </a:ext>
            </a:extLst>
          </a:blip>
          <a:srcRect t="14168"/>
          <a:stretch/>
        </p:blipFill>
        <p:spPr>
          <a:xfrm>
            <a:off x="2086423" y="2511654"/>
            <a:ext cx="6287414" cy="4023901"/>
          </a:xfrm>
          <a:prstGeom prst="rect">
            <a:avLst/>
          </a:prstGeom>
        </p:spPr>
        <p:style>
          <a:lnRef idx="2">
            <a:schemeClr val="accent2"/>
          </a:lnRef>
          <a:fillRef idx="1">
            <a:schemeClr val="lt1"/>
          </a:fillRef>
          <a:effectRef idx="0">
            <a:schemeClr val="accent2"/>
          </a:effectRef>
          <a:fontRef idx="minor">
            <a:schemeClr val="dk1"/>
          </a:fontRef>
        </p:style>
      </p:pic>
      <p:sp>
        <p:nvSpPr>
          <p:cNvPr id="3" name="Rectangle 2"/>
          <p:cNvSpPr/>
          <p:nvPr/>
        </p:nvSpPr>
        <p:spPr>
          <a:xfrm>
            <a:off x="3203599" y="2235805"/>
            <a:ext cx="710857" cy="332095"/>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Screen shot 2014-10-18 at 9.04.55 PM.png"/>
          <p:cNvPicPr>
            <a:picLocks noChangeAspect="1"/>
          </p:cNvPicPr>
          <p:nvPr/>
        </p:nvPicPr>
        <p:blipFill rotWithShape="1">
          <a:blip r:embed="rId11">
            <a:extLst>
              <a:ext uri="{28A0092B-C50C-407E-A947-70E740481C1C}">
                <a14:useLocalDpi xmlns:a14="http://schemas.microsoft.com/office/drawing/2010/main" val="0"/>
              </a:ext>
            </a:extLst>
          </a:blip>
          <a:srcRect b="91922"/>
          <a:stretch/>
        </p:blipFill>
        <p:spPr>
          <a:xfrm>
            <a:off x="2086423" y="2189210"/>
            <a:ext cx="6287414" cy="378690"/>
          </a:xfrm>
          <a:prstGeom prst="rect">
            <a:avLst/>
          </a:prstGeom>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3471070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Screen shot 2014-10-08 at 7.50.0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0200"/>
            <a:ext cx="9144000" cy="4423286"/>
          </a:xfrm>
          <a:prstGeom prst="rect">
            <a:avLst/>
          </a:prstGeom>
        </p:spPr>
      </p:pic>
      <p:pic>
        <p:nvPicPr>
          <p:cNvPr id="5" name="Picture 4"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b="72516"/>
          <a:stretch/>
        </p:blipFill>
        <p:spPr>
          <a:xfrm>
            <a:off x="0" y="0"/>
            <a:ext cx="9144000" cy="1634723"/>
          </a:xfrm>
          <a:prstGeom prst="rect">
            <a:avLst/>
          </a:prstGeom>
        </p:spPr>
      </p:pic>
      <p:pic>
        <p:nvPicPr>
          <p:cNvPr id="8" name="Picture 7" descr="Screen shot 2014-10-08 at 7.45.05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215752"/>
            <a:ext cx="9144000" cy="642248"/>
          </a:xfrm>
          <a:prstGeom prst="rect">
            <a:avLst/>
          </a:prstGeom>
        </p:spPr>
      </p:pic>
      <p:pic>
        <p:nvPicPr>
          <p:cNvPr id="7" name="Picture 6" descr="red steps logo CMYK.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9" name="Picture 8"/>
          <p:cNvPicPr>
            <a:picLocks noChangeAspect="1"/>
          </p:cNvPicPr>
          <p:nvPr/>
        </p:nvPicPr>
        <p:blipFill>
          <a:blip r:embed="rId7"/>
          <a:stretch>
            <a:fillRect/>
          </a:stretch>
        </p:blipFill>
        <p:spPr>
          <a:xfrm>
            <a:off x="6830488" y="0"/>
            <a:ext cx="2313512" cy="671204"/>
          </a:xfrm>
          <a:prstGeom prst="rect">
            <a:avLst/>
          </a:prstGeom>
        </p:spPr>
      </p:pic>
      <p:pic>
        <p:nvPicPr>
          <p:cNvPr id="10" name="Picture 9"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l="64209" t="2055" r="12966" b="91660"/>
          <a:stretch/>
        </p:blipFill>
        <p:spPr>
          <a:xfrm>
            <a:off x="6879705" y="679627"/>
            <a:ext cx="2087117" cy="373841"/>
          </a:xfrm>
          <a:prstGeom prst="rect">
            <a:avLst/>
          </a:prstGeom>
        </p:spPr>
      </p:pic>
      <p:sp>
        <p:nvSpPr>
          <p:cNvPr id="11" name="TextBox 10"/>
          <p:cNvSpPr txBox="1"/>
          <p:nvPr/>
        </p:nvSpPr>
        <p:spPr>
          <a:xfrm>
            <a:off x="1" y="1311558"/>
            <a:ext cx="9144000" cy="307777"/>
          </a:xfrm>
          <a:prstGeom prst="rect">
            <a:avLst/>
          </a:prstGeom>
          <a:solidFill>
            <a:schemeClr val="bg1">
              <a:lumMod val="50000"/>
            </a:schemeClr>
          </a:solidFill>
        </p:spPr>
        <p:txBody>
          <a:bodyPr wrap="square" rtlCol="0">
            <a:spAutoFit/>
          </a:bodyPr>
          <a:lstStyle/>
          <a:p>
            <a:r>
              <a:rPr lang="en-US" sz="1400" dirty="0">
                <a:solidFill>
                  <a:srgbClr val="FFFFFF"/>
                </a:solidFill>
              </a:rPr>
              <a:t>Home  </a:t>
            </a:r>
            <a:r>
              <a:rPr lang="en-US" sz="1400" dirty="0" smtClean="0">
                <a:solidFill>
                  <a:srgbClr val="FFFFFF"/>
                </a:solidFill>
              </a:rPr>
              <a:t>   Venues     News </a:t>
            </a:r>
            <a:r>
              <a:rPr lang="en-US" sz="1400" dirty="0">
                <a:solidFill>
                  <a:srgbClr val="FFFFFF"/>
                </a:solidFill>
              </a:rPr>
              <a:t>&amp; Offers  </a:t>
            </a:r>
            <a:r>
              <a:rPr lang="en-US" sz="1400" dirty="0" smtClean="0">
                <a:solidFill>
                  <a:srgbClr val="FFFFFF"/>
                </a:solidFill>
              </a:rPr>
              <a:t>   Inspiration     Contact     FAQs</a:t>
            </a:r>
            <a:endParaRPr lang="en-US" sz="1400" dirty="0">
              <a:solidFill>
                <a:srgbClr val="FFFFFF"/>
              </a:solidFill>
            </a:endParaRPr>
          </a:p>
        </p:txBody>
      </p:sp>
    </p:spTree>
    <p:extLst>
      <p:ext uri="{BB962C8B-B14F-4D97-AF65-F5344CB8AC3E}">
        <p14:creationId xmlns:p14="http://schemas.microsoft.com/office/powerpoint/2010/main" val="1265147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red steps logo CMY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50" y="486359"/>
            <a:ext cx="1585952" cy="729538"/>
          </a:xfrm>
          <a:prstGeom prst="rect">
            <a:avLst/>
          </a:prstGeom>
        </p:spPr>
      </p:pic>
      <p:pic>
        <p:nvPicPr>
          <p:cNvPr id="6" name="Content Placeholder 5"/>
          <p:cNvPicPr>
            <a:picLocks noGrp="1" noChangeAspect="1"/>
          </p:cNvPicPr>
          <p:nvPr>
            <p:ph idx="1"/>
          </p:nvPr>
        </p:nvPicPr>
        <p:blipFill rotWithShape="1">
          <a:blip r:embed="rId4"/>
          <a:srcRect l="-123145" t="5671" r="-1418"/>
          <a:stretch/>
        </p:blipFill>
        <p:spPr>
          <a:xfrm>
            <a:off x="-8273097" y="1844074"/>
            <a:ext cx="16546193" cy="12765551"/>
          </a:xfrm>
        </p:spPr>
      </p:pic>
      <p:pic>
        <p:nvPicPr>
          <p:cNvPr id="7" name="Picture 6"/>
          <p:cNvPicPr>
            <a:picLocks noChangeAspect="1"/>
          </p:cNvPicPr>
          <p:nvPr/>
        </p:nvPicPr>
        <p:blipFill>
          <a:blip r:embed="rId5"/>
          <a:stretch>
            <a:fillRect/>
          </a:stretch>
        </p:blipFill>
        <p:spPr>
          <a:xfrm>
            <a:off x="6830488" y="0"/>
            <a:ext cx="2313512" cy="671204"/>
          </a:xfrm>
          <a:prstGeom prst="rect">
            <a:avLst/>
          </a:prstGeom>
        </p:spPr>
      </p:pic>
      <p:pic>
        <p:nvPicPr>
          <p:cNvPr id="8" name="Picture 7" descr="Screen shot 2014-10-08 at 7.44.03 PM.png"/>
          <p:cNvPicPr>
            <a:picLocks noChangeAspect="1"/>
          </p:cNvPicPr>
          <p:nvPr/>
        </p:nvPicPr>
        <p:blipFill rotWithShape="1">
          <a:blip r:embed="rId6">
            <a:extLst>
              <a:ext uri="{28A0092B-C50C-407E-A947-70E740481C1C}">
                <a14:useLocalDpi xmlns:a14="http://schemas.microsoft.com/office/drawing/2010/main" val="0"/>
              </a:ext>
            </a:extLst>
          </a:blip>
          <a:srcRect l="64209" t="2055" r="12966" b="91660"/>
          <a:stretch/>
        </p:blipFill>
        <p:spPr>
          <a:xfrm>
            <a:off x="6879705" y="679627"/>
            <a:ext cx="2087117" cy="373841"/>
          </a:xfrm>
          <a:prstGeom prst="rect">
            <a:avLst/>
          </a:prstGeom>
        </p:spPr>
      </p:pic>
      <p:sp>
        <p:nvSpPr>
          <p:cNvPr id="5" name="TextBox 4"/>
          <p:cNvSpPr txBox="1"/>
          <p:nvPr/>
        </p:nvSpPr>
        <p:spPr>
          <a:xfrm>
            <a:off x="1305493" y="2317822"/>
            <a:ext cx="2175821" cy="369332"/>
          </a:xfrm>
          <a:prstGeom prst="rect">
            <a:avLst/>
          </a:prstGeom>
          <a:solidFill>
            <a:schemeClr val="accent4"/>
          </a:solidFill>
        </p:spPr>
        <p:txBody>
          <a:bodyPr wrap="square" rtlCol="0">
            <a:spAutoFit/>
          </a:bodyPr>
          <a:lstStyle/>
          <a:p>
            <a:r>
              <a:rPr lang="en-US" dirty="0" smtClean="0">
                <a:solidFill>
                  <a:srgbClr val="FFFFFF"/>
                </a:solidFill>
              </a:rPr>
              <a:t>Venue Title</a:t>
            </a:r>
            <a:endParaRPr lang="en-US" dirty="0">
              <a:solidFill>
                <a:srgbClr val="FFFFFF"/>
              </a:solidFill>
            </a:endParaRPr>
          </a:p>
        </p:txBody>
      </p:sp>
      <p:pic>
        <p:nvPicPr>
          <p:cNvPr id="13" name="Picture 12" descr="Screen shot 2014-10-18 at 8.36.27 PM.png"/>
          <p:cNvPicPr>
            <a:picLocks noChangeAspect="1"/>
          </p:cNvPicPr>
          <p:nvPr/>
        </p:nvPicPr>
        <p:blipFill rotWithShape="1">
          <a:blip r:embed="rId7">
            <a:extLst>
              <a:ext uri="{28A0092B-C50C-407E-A947-70E740481C1C}">
                <a14:useLocalDpi xmlns:a14="http://schemas.microsoft.com/office/drawing/2010/main" val="0"/>
              </a:ext>
            </a:extLst>
          </a:blip>
          <a:srcRect r="42031"/>
          <a:stretch/>
        </p:blipFill>
        <p:spPr>
          <a:xfrm>
            <a:off x="2565630" y="5665787"/>
            <a:ext cx="986731" cy="934341"/>
          </a:xfrm>
          <a:prstGeom prst="rect">
            <a:avLst/>
          </a:prstGeom>
        </p:spPr>
      </p:pic>
      <p:sp>
        <p:nvSpPr>
          <p:cNvPr id="15" name="Rectangle 14"/>
          <p:cNvSpPr/>
          <p:nvPr/>
        </p:nvSpPr>
        <p:spPr>
          <a:xfrm>
            <a:off x="5435113" y="6858000"/>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6" name="Rectangle 15"/>
          <p:cNvSpPr/>
          <p:nvPr/>
        </p:nvSpPr>
        <p:spPr>
          <a:xfrm>
            <a:off x="5435113" y="7933977"/>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7" name="Rectangle 16"/>
          <p:cNvSpPr/>
          <p:nvPr/>
        </p:nvSpPr>
        <p:spPr>
          <a:xfrm>
            <a:off x="5435113" y="9026284"/>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8" name="Rectangle 17"/>
          <p:cNvSpPr/>
          <p:nvPr/>
        </p:nvSpPr>
        <p:spPr>
          <a:xfrm>
            <a:off x="5435113" y="10145232"/>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1" name="TextBox 20"/>
          <p:cNvSpPr txBox="1"/>
          <p:nvPr/>
        </p:nvSpPr>
        <p:spPr>
          <a:xfrm>
            <a:off x="1" y="1311558"/>
            <a:ext cx="9144000" cy="307777"/>
          </a:xfrm>
          <a:prstGeom prst="rect">
            <a:avLst/>
          </a:prstGeom>
          <a:solidFill>
            <a:schemeClr val="bg1">
              <a:lumMod val="50000"/>
            </a:schemeClr>
          </a:solidFill>
        </p:spPr>
        <p:txBody>
          <a:bodyPr wrap="square" rtlCol="0">
            <a:spAutoFit/>
          </a:bodyPr>
          <a:lstStyle/>
          <a:p>
            <a:r>
              <a:rPr lang="en-US" sz="1400" dirty="0">
                <a:solidFill>
                  <a:srgbClr val="FFFFFF"/>
                </a:solidFill>
              </a:rPr>
              <a:t>Home  </a:t>
            </a:r>
            <a:r>
              <a:rPr lang="en-US" sz="1400" dirty="0" smtClean="0">
                <a:solidFill>
                  <a:srgbClr val="FFFFFF"/>
                </a:solidFill>
              </a:rPr>
              <a:t>   Venues     News </a:t>
            </a:r>
            <a:r>
              <a:rPr lang="en-US" sz="1400" dirty="0">
                <a:solidFill>
                  <a:srgbClr val="FFFFFF"/>
                </a:solidFill>
              </a:rPr>
              <a:t>&amp; Offers  </a:t>
            </a:r>
            <a:r>
              <a:rPr lang="en-US" sz="1400" dirty="0" smtClean="0">
                <a:solidFill>
                  <a:srgbClr val="FFFFFF"/>
                </a:solidFill>
              </a:rPr>
              <a:t>   Inspiration     Contact     FAQs</a:t>
            </a:r>
            <a:endParaRPr lang="en-US" sz="1400" dirty="0">
              <a:solidFill>
                <a:srgbClr val="FFFFFF"/>
              </a:solidFill>
            </a:endParaRPr>
          </a:p>
        </p:txBody>
      </p:sp>
    </p:spTree>
    <p:extLst>
      <p:ext uri="{BB962C8B-B14F-4D97-AF65-F5344CB8AC3E}">
        <p14:creationId xmlns:p14="http://schemas.microsoft.com/office/powerpoint/2010/main" val="440740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red steps logo CMY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50" y="486359"/>
            <a:ext cx="1585952" cy="729538"/>
          </a:xfrm>
          <a:prstGeom prst="rect">
            <a:avLst/>
          </a:prstGeom>
        </p:spPr>
      </p:pic>
      <p:pic>
        <p:nvPicPr>
          <p:cNvPr id="7" name="Picture 6"/>
          <p:cNvPicPr>
            <a:picLocks noChangeAspect="1"/>
          </p:cNvPicPr>
          <p:nvPr/>
        </p:nvPicPr>
        <p:blipFill>
          <a:blip r:embed="rId4"/>
          <a:stretch>
            <a:fillRect/>
          </a:stretch>
        </p:blipFill>
        <p:spPr>
          <a:xfrm>
            <a:off x="6830488" y="0"/>
            <a:ext cx="2313512" cy="671204"/>
          </a:xfrm>
          <a:prstGeom prst="rect">
            <a:avLst/>
          </a:prstGeom>
        </p:spPr>
      </p:pic>
      <p:pic>
        <p:nvPicPr>
          <p:cNvPr id="8" name="Picture 7" descr="Screen shot 2014-10-08 at 7.44.03 PM.png"/>
          <p:cNvPicPr>
            <a:picLocks noChangeAspect="1"/>
          </p:cNvPicPr>
          <p:nvPr/>
        </p:nvPicPr>
        <p:blipFill rotWithShape="1">
          <a:blip r:embed="rId5">
            <a:extLst>
              <a:ext uri="{28A0092B-C50C-407E-A947-70E740481C1C}">
                <a14:useLocalDpi xmlns:a14="http://schemas.microsoft.com/office/drawing/2010/main" val="0"/>
              </a:ext>
            </a:extLst>
          </a:blip>
          <a:srcRect l="64209" t="2055" r="12966" b="91660"/>
          <a:stretch/>
        </p:blipFill>
        <p:spPr>
          <a:xfrm>
            <a:off x="6879705" y="679627"/>
            <a:ext cx="2087117" cy="373841"/>
          </a:xfrm>
          <a:prstGeom prst="rect">
            <a:avLst/>
          </a:prstGeom>
        </p:spPr>
      </p:pic>
      <p:sp>
        <p:nvSpPr>
          <p:cNvPr id="5" name="TextBox 4"/>
          <p:cNvSpPr txBox="1"/>
          <p:nvPr/>
        </p:nvSpPr>
        <p:spPr>
          <a:xfrm>
            <a:off x="1305493" y="2317822"/>
            <a:ext cx="2175821" cy="369332"/>
          </a:xfrm>
          <a:prstGeom prst="rect">
            <a:avLst/>
          </a:prstGeom>
          <a:solidFill>
            <a:schemeClr val="accent4"/>
          </a:solidFill>
        </p:spPr>
        <p:txBody>
          <a:bodyPr wrap="square" rtlCol="0">
            <a:spAutoFit/>
          </a:bodyPr>
          <a:lstStyle/>
          <a:p>
            <a:r>
              <a:rPr lang="en-US" dirty="0" smtClean="0">
                <a:solidFill>
                  <a:srgbClr val="FFFFFF"/>
                </a:solidFill>
              </a:rPr>
              <a:t>Venue Title</a:t>
            </a:r>
            <a:endParaRPr lang="en-US" dirty="0">
              <a:solidFill>
                <a:srgbClr val="FFFFFF"/>
              </a:solidFill>
            </a:endParaRPr>
          </a:p>
        </p:txBody>
      </p:sp>
      <p:sp>
        <p:nvSpPr>
          <p:cNvPr id="15" name="Rectangle 14"/>
          <p:cNvSpPr/>
          <p:nvPr/>
        </p:nvSpPr>
        <p:spPr>
          <a:xfrm>
            <a:off x="5435113" y="6858000"/>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8" name="Rectangle 17"/>
          <p:cNvSpPr/>
          <p:nvPr/>
        </p:nvSpPr>
        <p:spPr>
          <a:xfrm>
            <a:off x="5435113" y="10145232"/>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1" name="TextBox 20"/>
          <p:cNvSpPr txBox="1"/>
          <p:nvPr/>
        </p:nvSpPr>
        <p:spPr>
          <a:xfrm>
            <a:off x="1" y="1311558"/>
            <a:ext cx="9144000" cy="307777"/>
          </a:xfrm>
          <a:prstGeom prst="rect">
            <a:avLst/>
          </a:prstGeom>
          <a:solidFill>
            <a:schemeClr val="bg1">
              <a:lumMod val="50000"/>
            </a:schemeClr>
          </a:solidFill>
        </p:spPr>
        <p:txBody>
          <a:bodyPr wrap="square" rtlCol="0">
            <a:spAutoFit/>
          </a:bodyPr>
          <a:lstStyle/>
          <a:p>
            <a:r>
              <a:rPr lang="en-US" sz="1400" dirty="0">
                <a:solidFill>
                  <a:srgbClr val="FFFFFF"/>
                </a:solidFill>
              </a:rPr>
              <a:t>Home  </a:t>
            </a:r>
            <a:r>
              <a:rPr lang="en-US" sz="1400" dirty="0" smtClean="0">
                <a:solidFill>
                  <a:srgbClr val="FFFFFF"/>
                </a:solidFill>
              </a:rPr>
              <a:t>   Venues     News </a:t>
            </a:r>
            <a:r>
              <a:rPr lang="en-US" sz="1400" dirty="0">
                <a:solidFill>
                  <a:srgbClr val="FFFFFF"/>
                </a:solidFill>
              </a:rPr>
              <a:t>&amp; Offers  </a:t>
            </a:r>
            <a:r>
              <a:rPr lang="en-US" sz="1400" dirty="0" smtClean="0">
                <a:solidFill>
                  <a:srgbClr val="FFFFFF"/>
                </a:solidFill>
              </a:rPr>
              <a:t>   Inspiration     Contact     FAQs</a:t>
            </a:r>
            <a:endParaRPr lang="en-US" sz="1400" dirty="0">
              <a:solidFill>
                <a:srgbClr val="FFFFFF"/>
              </a:solidFill>
            </a:endParaRPr>
          </a:p>
        </p:txBody>
      </p:sp>
      <p:sp>
        <p:nvSpPr>
          <p:cNvPr id="2" name="Content Placeholder 1"/>
          <p:cNvSpPr>
            <a:spLocks noGrp="1"/>
          </p:cNvSpPr>
          <p:nvPr>
            <p:ph idx="1"/>
          </p:nvPr>
        </p:nvSpPr>
        <p:spPr/>
        <p:txBody>
          <a:bodyPr/>
          <a:lstStyle/>
          <a:p>
            <a:endParaRPr lang="en-US" dirty="0"/>
          </a:p>
        </p:txBody>
      </p:sp>
      <p:pic>
        <p:nvPicPr>
          <p:cNvPr id="3" name="Picture 2" descr="Screen shot 2014-10-18 at 9.23.33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600200"/>
            <a:ext cx="9144000" cy="6317822"/>
          </a:xfrm>
          <a:prstGeom prst="rect">
            <a:avLst/>
          </a:prstGeom>
        </p:spPr>
      </p:pic>
      <p:sp>
        <p:nvSpPr>
          <p:cNvPr id="17" name="Rectangle 16"/>
          <p:cNvSpPr/>
          <p:nvPr/>
        </p:nvSpPr>
        <p:spPr>
          <a:xfrm flipV="1">
            <a:off x="8429254" y="6916859"/>
            <a:ext cx="714748" cy="1001163"/>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739383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red steps logo CMY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50" y="486359"/>
            <a:ext cx="1585952" cy="729538"/>
          </a:xfrm>
          <a:prstGeom prst="rect">
            <a:avLst/>
          </a:prstGeom>
        </p:spPr>
      </p:pic>
      <p:pic>
        <p:nvPicPr>
          <p:cNvPr id="6" name="Content Placeholder 5"/>
          <p:cNvPicPr>
            <a:picLocks noGrp="1" noChangeAspect="1"/>
          </p:cNvPicPr>
          <p:nvPr>
            <p:ph idx="1"/>
          </p:nvPr>
        </p:nvPicPr>
        <p:blipFill rotWithShape="1">
          <a:blip r:embed="rId4"/>
          <a:srcRect l="-123145" t="5671" r="-1418"/>
          <a:stretch/>
        </p:blipFill>
        <p:spPr>
          <a:xfrm>
            <a:off x="-8273097" y="1844074"/>
            <a:ext cx="16546193" cy="12765551"/>
          </a:xfrm>
        </p:spPr>
      </p:pic>
      <p:pic>
        <p:nvPicPr>
          <p:cNvPr id="7" name="Picture 6"/>
          <p:cNvPicPr>
            <a:picLocks noChangeAspect="1"/>
          </p:cNvPicPr>
          <p:nvPr/>
        </p:nvPicPr>
        <p:blipFill>
          <a:blip r:embed="rId5"/>
          <a:stretch>
            <a:fillRect/>
          </a:stretch>
        </p:blipFill>
        <p:spPr>
          <a:xfrm>
            <a:off x="6830488" y="0"/>
            <a:ext cx="2313512" cy="671204"/>
          </a:xfrm>
          <a:prstGeom prst="rect">
            <a:avLst/>
          </a:prstGeom>
        </p:spPr>
      </p:pic>
      <p:pic>
        <p:nvPicPr>
          <p:cNvPr id="8" name="Picture 7" descr="Screen shot 2014-10-08 at 7.44.03 PM.png"/>
          <p:cNvPicPr>
            <a:picLocks noChangeAspect="1"/>
          </p:cNvPicPr>
          <p:nvPr/>
        </p:nvPicPr>
        <p:blipFill rotWithShape="1">
          <a:blip r:embed="rId6">
            <a:extLst>
              <a:ext uri="{28A0092B-C50C-407E-A947-70E740481C1C}">
                <a14:useLocalDpi xmlns:a14="http://schemas.microsoft.com/office/drawing/2010/main" val="0"/>
              </a:ext>
            </a:extLst>
          </a:blip>
          <a:srcRect l="64209" t="2055" r="12966" b="91660"/>
          <a:stretch/>
        </p:blipFill>
        <p:spPr>
          <a:xfrm>
            <a:off x="6879705" y="679627"/>
            <a:ext cx="2087117" cy="373841"/>
          </a:xfrm>
          <a:prstGeom prst="rect">
            <a:avLst/>
          </a:prstGeom>
        </p:spPr>
      </p:pic>
      <p:sp>
        <p:nvSpPr>
          <p:cNvPr id="5" name="TextBox 4"/>
          <p:cNvSpPr txBox="1"/>
          <p:nvPr/>
        </p:nvSpPr>
        <p:spPr>
          <a:xfrm>
            <a:off x="1305493" y="2317822"/>
            <a:ext cx="2175821" cy="369332"/>
          </a:xfrm>
          <a:prstGeom prst="rect">
            <a:avLst/>
          </a:prstGeom>
          <a:solidFill>
            <a:schemeClr val="accent4"/>
          </a:solidFill>
        </p:spPr>
        <p:txBody>
          <a:bodyPr wrap="square" rtlCol="0">
            <a:spAutoFit/>
          </a:bodyPr>
          <a:lstStyle/>
          <a:p>
            <a:r>
              <a:rPr lang="en-US" dirty="0" smtClean="0">
                <a:solidFill>
                  <a:srgbClr val="FFFFFF"/>
                </a:solidFill>
              </a:rPr>
              <a:t>Venue Title</a:t>
            </a:r>
            <a:endParaRPr lang="en-US" dirty="0">
              <a:solidFill>
                <a:srgbClr val="FFFFFF"/>
              </a:solidFill>
            </a:endParaRPr>
          </a:p>
        </p:txBody>
      </p:sp>
      <p:pic>
        <p:nvPicPr>
          <p:cNvPr id="13" name="Picture 12" descr="Screen shot 2014-10-18 at 8.36.27 PM.png"/>
          <p:cNvPicPr>
            <a:picLocks noChangeAspect="1"/>
          </p:cNvPicPr>
          <p:nvPr/>
        </p:nvPicPr>
        <p:blipFill rotWithShape="1">
          <a:blip r:embed="rId7">
            <a:extLst>
              <a:ext uri="{28A0092B-C50C-407E-A947-70E740481C1C}">
                <a14:useLocalDpi xmlns:a14="http://schemas.microsoft.com/office/drawing/2010/main" val="0"/>
              </a:ext>
            </a:extLst>
          </a:blip>
          <a:srcRect r="42031"/>
          <a:stretch/>
        </p:blipFill>
        <p:spPr>
          <a:xfrm>
            <a:off x="2565630" y="5665787"/>
            <a:ext cx="986731" cy="934341"/>
          </a:xfrm>
          <a:prstGeom prst="rect">
            <a:avLst/>
          </a:prstGeom>
        </p:spPr>
      </p:pic>
      <p:sp>
        <p:nvSpPr>
          <p:cNvPr id="15" name="Rectangle 14"/>
          <p:cNvSpPr/>
          <p:nvPr/>
        </p:nvSpPr>
        <p:spPr>
          <a:xfrm>
            <a:off x="5435113" y="6858000"/>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6" name="Rectangle 15"/>
          <p:cNvSpPr/>
          <p:nvPr/>
        </p:nvSpPr>
        <p:spPr>
          <a:xfrm>
            <a:off x="5435113" y="7933977"/>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7" name="Rectangle 16"/>
          <p:cNvSpPr/>
          <p:nvPr/>
        </p:nvSpPr>
        <p:spPr>
          <a:xfrm>
            <a:off x="5435113" y="9026284"/>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8" name="Rectangle 17"/>
          <p:cNvSpPr/>
          <p:nvPr/>
        </p:nvSpPr>
        <p:spPr>
          <a:xfrm>
            <a:off x="5435113" y="10145232"/>
            <a:ext cx="515092" cy="148749"/>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1" name="TextBox 20"/>
          <p:cNvSpPr txBox="1"/>
          <p:nvPr/>
        </p:nvSpPr>
        <p:spPr>
          <a:xfrm>
            <a:off x="1" y="1311558"/>
            <a:ext cx="9144000" cy="307777"/>
          </a:xfrm>
          <a:prstGeom prst="rect">
            <a:avLst/>
          </a:prstGeom>
          <a:solidFill>
            <a:schemeClr val="bg1">
              <a:lumMod val="50000"/>
            </a:schemeClr>
          </a:solidFill>
        </p:spPr>
        <p:txBody>
          <a:bodyPr wrap="square" rtlCol="0">
            <a:spAutoFit/>
          </a:bodyPr>
          <a:lstStyle/>
          <a:p>
            <a:r>
              <a:rPr lang="en-US" sz="1400" dirty="0">
                <a:solidFill>
                  <a:srgbClr val="FFFFFF"/>
                </a:solidFill>
              </a:rPr>
              <a:t>Home  </a:t>
            </a:r>
            <a:r>
              <a:rPr lang="en-US" sz="1400" dirty="0" smtClean="0">
                <a:solidFill>
                  <a:srgbClr val="FFFFFF"/>
                </a:solidFill>
              </a:rPr>
              <a:t>   Venues     News </a:t>
            </a:r>
            <a:r>
              <a:rPr lang="en-US" sz="1400" dirty="0">
                <a:solidFill>
                  <a:srgbClr val="FFFFFF"/>
                </a:solidFill>
              </a:rPr>
              <a:t>&amp; Offers  </a:t>
            </a:r>
            <a:r>
              <a:rPr lang="en-US" sz="1400" dirty="0" smtClean="0">
                <a:solidFill>
                  <a:srgbClr val="FFFFFF"/>
                </a:solidFill>
              </a:rPr>
              <a:t>   Inspiration     Contact     FAQs</a:t>
            </a:r>
            <a:endParaRPr lang="en-US" sz="1400" dirty="0">
              <a:solidFill>
                <a:srgbClr val="FFFFFF"/>
              </a:solidFill>
            </a:endParaRPr>
          </a:p>
        </p:txBody>
      </p:sp>
    </p:spTree>
    <p:extLst>
      <p:ext uri="{BB962C8B-B14F-4D97-AF65-F5344CB8AC3E}">
        <p14:creationId xmlns:p14="http://schemas.microsoft.com/office/powerpoint/2010/main" val="3920444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 tab to have all this like this</a:t>
            </a:r>
            <a:endParaRPr lang="en-US" dirty="0"/>
          </a:p>
        </p:txBody>
      </p:sp>
      <p:pic>
        <p:nvPicPr>
          <p:cNvPr id="6" name="Content Placeholder 5"/>
          <p:cNvPicPr>
            <a:picLocks noGrp="1" noChangeAspect="1"/>
          </p:cNvPicPr>
          <p:nvPr>
            <p:ph idx="1"/>
          </p:nvPr>
        </p:nvPicPr>
        <p:blipFill>
          <a:blip r:embed="rId3"/>
          <a:srcRect l="-97323" r="-97323"/>
          <a:stretch>
            <a:fillRect/>
          </a:stretch>
        </p:blipFill>
        <p:spPr>
          <a:xfrm>
            <a:off x="-2648545" y="2035654"/>
            <a:ext cx="15575322" cy="8565827"/>
          </a:xfrm>
        </p:spPr>
      </p:pic>
      <p:pic>
        <p:nvPicPr>
          <p:cNvPr id="8" name="Picture 7"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b="79558"/>
          <a:stretch/>
        </p:blipFill>
        <p:spPr>
          <a:xfrm>
            <a:off x="0" y="1"/>
            <a:ext cx="9144000" cy="1215898"/>
          </a:xfrm>
          <a:prstGeom prst="rect">
            <a:avLst/>
          </a:prstGeom>
        </p:spPr>
      </p:pic>
      <p:sp>
        <p:nvSpPr>
          <p:cNvPr id="9" name="TextBox 8"/>
          <p:cNvSpPr txBox="1"/>
          <p:nvPr/>
        </p:nvSpPr>
        <p:spPr>
          <a:xfrm>
            <a:off x="2395444" y="1666322"/>
            <a:ext cx="3569268" cy="369332"/>
          </a:xfrm>
          <a:prstGeom prst="rect">
            <a:avLst/>
          </a:prstGeom>
          <a:noFill/>
        </p:spPr>
        <p:txBody>
          <a:bodyPr wrap="square" rtlCol="0">
            <a:spAutoFit/>
          </a:bodyPr>
          <a:lstStyle/>
          <a:p>
            <a:r>
              <a:rPr lang="en-US" dirty="0" smtClean="0"/>
              <a:t>Admin</a:t>
            </a:r>
            <a:endParaRPr lang="en-US" dirty="0"/>
          </a:p>
        </p:txBody>
      </p:sp>
      <p:pic>
        <p:nvPicPr>
          <p:cNvPr id="10" name="Picture 9" descr="red steps logo CMYK.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11" name="Picture 10"/>
          <p:cNvPicPr>
            <a:picLocks noChangeAspect="1"/>
          </p:cNvPicPr>
          <p:nvPr/>
        </p:nvPicPr>
        <p:blipFill>
          <a:blip r:embed="rId6"/>
          <a:stretch>
            <a:fillRect/>
          </a:stretch>
        </p:blipFill>
        <p:spPr>
          <a:xfrm>
            <a:off x="619339" y="2169908"/>
            <a:ext cx="1550440" cy="531090"/>
          </a:xfrm>
          <a:prstGeom prst="rect">
            <a:avLst/>
          </a:prstGeom>
        </p:spPr>
      </p:pic>
      <p:pic>
        <p:nvPicPr>
          <p:cNvPr id="12" name="Picture 11"/>
          <p:cNvPicPr>
            <a:picLocks noChangeAspect="1"/>
          </p:cNvPicPr>
          <p:nvPr/>
        </p:nvPicPr>
        <p:blipFill>
          <a:blip r:embed="rId7"/>
          <a:stretch>
            <a:fillRect/>
          </a:stretch>
        </p:blipFill>
        <p:spPr>
          <a:xfrm>
            <a:off x="521270" y="2700998"/>
            <a:ext cx="1648509" cy="564683"/>
          </a:xfrm>
          <a:prstGeom prst="rect">
            <a:avLst/>
          </a:prstGeom>
        </p:spPr>
      </p:pic>
      <p:pic>
        <p:nvPicPr>
          <p:cNvPr id="13" name="Picture 12"/>
          <p:cNvPicPr>
            <a:picLocks noChangeAspect="1"/>
          </p:cNvPicPr>
          <p:nvPr/>
        </p:nvPicPr>
        <p:blipFill>
          <a:blip r:embed="rId8"/>
          <a:stretch>
            <a:fillRect/>
          </a:stretch>
        </p:blipFill>
        <p:spPr>
          <a:xfrm>
            <a:off x="587945" y="3265681"/>
            <a:ext cx="1581834" cy="518634"/>
          </a:xfrm>
          <a:prstGeom prst="rect">
            <a:avLst/>
          </a:prstGeom>
        </p:spPr>
      </p:pic>
      <p:pic>
        <p:nvPicPr>
          <p:cNvPr id="14" name="Picture 13"/>
          <p:cNvPicPr>
            <a:picLocks noChangeAspect="1"/>
          </p:cNvPicPr>
          <p:nvPr/>
        </p:nvPicPr>
        <p:blipFill>
          <a:blip r:embed="rId9"/>
          <a:stretch>
            <a:fillRect/>
          </a:stretch>
        </p:blipFill>
        <p:spPr>
          <a:xfrm>
            <a:off x="576169" y="3784315"/>
            <a:ext cx="1593610" cy="525366"/>
          </a:xfrm>
          <a:prstGeom prst="rect">
            <a:avLst/>
          </a:prstGeom>
        </p:spPr>
      </p:pic>
      <p:pic>
        <p:nvPicPr>
          <p:cNvPr id="15" name="Picture 14"/>
          <p:cNvPicPr>
            <a:picLocks noChangeAspect="1"/>
          </p:cNvPicPr>
          <p:nvPr/>
        </p:nvPicPr>
        <p:blipFill>
          <a:blip r:embed="rId10"/>
          <a:stretch>
            <a:fillRect/>
          </a:stretch>
        </p:blipFill>
        <p:spPr>
          <a:xfrm>
            <a:off x="457200" y="4309681"/>
            <a:ext cx="1677852" cy="594439"/>
          </a:xfrm>
          <a:prstGeom prst="rect">
            <a:avLst/>
          </a:prstGeom>
        </p:spPr>
      </p:pic>
      <p:pic>
        <p:nvPicPr>
          <p:cNvPr id="16" name="Picture 15"/>
          <p:cNvPicPr>
            <a:picLocks noChangeAspect="1"/>
          </p:cNvPicPr>
          <p:nvPr/>
        </p:nvPicPr>
        <p:blipFill>
          <a:blip r:embed="rId11"/>
          <a:stretch>
            <a:fillRect/>
          </a:stretch>
        </p:blipFill>
        <p:spPr>
          <a:xfrm>
            <a:off x="536073" y="4904120"/>
            <a:ext cx="1556145" cy="597841"/>
          </a:xfrm>
          <a:prstGeom prst="rect">
            <a:avLst/>
          </a:prstGeom>
        </p:spPr>
      </p:pic>
      <p:pic>
        <p:nvPicPr>
          <p:cNvPr id="17" name="Picture 16"/>
          <p:cNvPicPr>
            <a:picLocks noChangeAspect="1"/>
          </p:cNvPicPr>
          <p:nvPr/>
        </p:nvPicPr>
        <p:blipFill>
          <a:blip r:embed="rId12"/>
          <a:stretch>
            <a:fillRect/>
          </a:stretch>
        </p:blipFill>
        <p:spPr>
          <a:xfrm>
            <a:off x="6830488" y="0"/>
            <a:ext cx="2313512" cy="671204"/>
          </a:xfrm>
          <a:prstGeom prst="rect">
            <a:avLst/>
          </a:prstGeom>
        </p:spPr>
      </p:pic>
      <p:pic>
        <p:nvPicPr>
          <p:cNvPr id="18" name="Picture 17"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l="64209" t="2055" r="12966" b="91660"/>
          <a:stretch/>
        </p:blipFill>
        <p:spPr>
          <a:xfrm>
            <a:off x="6879705" y="679627"/>
            <a:ext cx="2087117" cy="373841"/>
          </a:xfrm>
          <a:prstGeom prst="rect">
            <a:avLst/>
          </a:prstGeom>
        </p:spPr>
      </p:pic>
    </p:spTree>
    <p:extLst>
      <p:ext uri="{BB962C8B-B14F-4D97-AF65-F5344CB8AC3E}">
        <p14:creationId xmlns:p14="http://schemas.microsoft.com/office/powerpoint/2010/main" val="582411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BookThatVenue website C-03.jpg"/>
          <p:cNvPicPr>
            <a:picLocks noChangeAspect="1"/>
          </p:cNvPicPr>
          <p:nvPr/>
        </p:nvPicPr>
        <p:blipFill rotWithShape="1">
          <a:blip r:embed="rId3">
            <a:extLst>
              <a:ext uri="{28A0092B-C50C-407E-A947-70E740481C1C}">
                <a14:useLocalDpi xmlns:a14="http://schemas.microsoft.com/office/drawing/2010/main" val="0"/>
              </a:ext>
            </a:extLst>
          </a:blip>
          <a:srcRect t="25439" b="19206"/>
          <a:stretch/>
        </p:blipFill>
        <p:spPr>
          <a:xfrm>
            <a:off x="2476477" y="2181128"/>
            <a:ext cx="5980240" cy="4885532"/>
          </a:xfrm>
          <a:prstGeom prst="rect">
            <a:avLst/>
          </a:prstGeom>
        </p:spPr>
      </p:pic>
      <p:pic>
        <p:nvPicPr>
          <p:cNvPr id="5" name="Picture 4"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r="12966" b="79558"/>
          <a:stretch/>
        </p:blipFill>
        <p:spPr>
          <a:xfrm>
            <a:off x="0" y="1"/>
            <a:ext cx="7958354" cy="1215898"/>
          </a:xfrm>
          <a:prstGeom prst="rect">
            <a:avLst/>
          </a:prstGeom>
        </p:spPr>
      </p:pic>
      <p:sp>
        <p:nvSpPr>
          <p:cNvPr id="6" name="TextBox 5"/>
          <p:cNvSpPr txBox="1"/>
          <p:nvPr/>
        </p:nvSpPr>
        <p:spPr>
          <a:xfrm>
            <a:off x="2476477" y="1666322"/>
            <a:ext cx="3569268" cy="369332"/>
          </a:xfrm>
          <a:prstGeom prst="rect">
            <a:avLst/>
          </a:prstGeom>
          <a:noFill/>
        </p:spPr>
        <p:txBody>
          <a:bodyPr wrap="square" rtlCol="0">
            <a:spAutoFit/>
          </a:bodyPr>
          <a:lstStyle/>
          <a:p>
            <a:r>
              <a:rPr lang="en-US" dirty="0" smtClean="0"/>
              <a:t>Venue</a:t>
            </a:r>
            <a:endParaRPr lang="en-US" dirty="0"/>
          </a:p>
        </p:txBody>
      </p:sp>
      <p:pic>
        <p:nvPicPr>
          <p:cNvPr id="9" name="Picture 8" descr="Screen shot 2014-10-08 at 7.46.18 PM.png"/>
          <p:cNvPicPr>
            <a:picLocks noChangeAspect="1"/>
          </p:cNvPicPr>
          <p:nvPr/>
        </p:nvPicPr>
        <p:blipFill rotWithShape="1">
          <a:blip r:embed="rId5">
            <a:extLst>
              <a:ext uri="{28A0092B-C50C-407E-A947-70E740481C1C}">
                <a14:useLocalDpi xmlns:a14="http://schemas.microsoft.com/office/drawing/2010/main" val="0"/>
              </a:ext>
            </a:extLst>
          </a:blip>
          <a:srcRect t="10523" b="27942"/>
          <a:stretch/>
        </p:blipFill>
        <p:spPr>
          <a:xfrm>
            <a:off x="2575726" y="7066660"/>
            <a:ext cx="6101796" cy="3242394"/>
          </a:xfrm>
          <a:prstGeom prst="rect">
            <a:avLst/>
          </a:prstGeom>
        </p:spPr>
      </p:pic>
      <p:pic>
        <p:nvPicPr>
          <p:cNvPr id="10" name="Picture 9" descr="Screen shot 2014-10-08 at 7.46.24 PM.png"/>
          <p:cNvPicPr>
            <a:picLocks noChangeAspect="1"/>
          </p:cNvPicPr>
          <p:nvPr/>
        </p:nvPicPr>
        <p:blipFill rotWithShape="1">
          <a:blip r:embed="rId6">
            <a:extLst>
              <a:ext uri="{28A0092B-C50C-407E-A947-70E740481C1C}">
                <a14:useLocalDpi xmlns:a14="http://schemas.microsoft.com/office/drawing/2010/main" val="0"/>
              </a:ext>
            </a:extLst>
          </a:blip>
          <a:srcRect t="10098" r="72271" b="78368"/>
          <a:stretch/>
        </p:blipFill>
        <p:spPr>
          <a:xfrm>
            <a:off x="5733216" y="5839710"/>
            <a:ext cx="1765742" cy="591037"/>
          </a:xfrm>
          <a:prstGeom prst="rect">
            <a:avLst/>
          </a:prstGeom>
        </p:spPr>
      </p:pic>
      <p:pic>
        <p:nvPicPr>
          <p:cNvPr id="11" name="Picture 10" descr="Screen shot 2014-10-08 at 7.46.31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42715" y="10309054"/>
            <a:ext cx="6367818" cy="659950"/>
          </a:xfrm>
          <a:prstGeom prst="rect">
            <a:avLst/>
          </a:prstGeom>
        </p:spPr>
      </p:pic>
      <p:pic>
        <p:nvPicPr>
          <p:cNvPr id="12" name="Picture 11" descr="Screen shot 2014-10-08 at 7.46.18 PM.png"/>
          <p:cNvPicPr>
            <a:picLocks noChangeAspect="1"/>
          </p:cNvPicPr>
          <p:nvPr/>
        </p:nvPicPr>
        <p:blipFill rotWithShape="1">
          <a:blip r:embed="rId5">
            <a:extLst>
              <a:ext uri="{28A0092B-C50C-407E-A947-70E740481C1C}">
                <a14:useLocalDpi xmlns:a14="http://schemas.microsoft.com/office/drawing/2010/main" val="0"/>
              </a:ext>
            </a:extLst>
          </a:blip>
          <a:srcRect t="81550" r="71907" b="10605"/>
          <a:stretch/>
        </p:blipFill>
        <p:spPr>
          <a:xfrm>
            <a:off x="5488849" y="2908046"/>
            <a:ext cx="1792758" cy="432319"/>
          </a:xfrm>
          <a:prstGeom prst="rect">
            <a:avLst/>
          </a:prstGeom>
        </p:spPr>
      </p:pic>
      <p:sp>
        <p:nvSpPr>
          <p:cNvPr id="14" name="TextBox 13"/>
          <p:cNvSpPr txBox="1"/>
          <p:nvPr/>
        </p:nvSpPr>
        <p:spPr>
          <a:xfrm>
            <a:off x="5626624" y="2226873"/>
            <a:ext cx="1654983" cy="369332"/>
          </a:xfrm>
          <a:prstGeom prst="rect">
            <a:avLst/>
          </a:prstGeom>
          <a:noFill/>
        </p:spPr>
        <p:txBody>
          <a:bodyPr wrap="none" rtlCol="0">
            <a:spAutoFit/>
          </a:bodyPr>
          <a:lstStyle/>
          <a:p>
            <a:r>
              <a:rPr lang="en-US" dirty="0" smtClean="0"/>
              <a:t>Featured image</a:t>
            </a:r>
            <a:endParaRPr lang="en-US" dirty="0"/>
          </a:p>
        </p:txBody>
      </p:sp>
      <p:pic>
        <p:nvPicPr>
          <p:cNvPr id="15" name="Picture 14" descr="BookThatVenue website C-03.jpg"/>
          <p:cNvPicPr>
            <a:picLocks noChangeAspect="1"/>
          </p:cNvPicPr>
          <p:nvPr/>
        </p:nvPicPr>
        <p:blipFill rotWithShape="1">
          <a:blip r:embed="rId3">
            <a:extLst>
              <a:ext uri="{28A0092B-C50C-407E-A947-70E740481C1C}">
                <a14:useLocalDpi xmlns:a14="http://schemas.microsoft.com/office/drawing/2010/main" val="0"/>
              </a:ext>
            </a:extLst>
          </a:blip>
          <a:srcRect l="46416" t="33595" r="10204" b="38087"/>
          <a:stretch/>
        </p:blipFill>
        <p:spPr>
          <a:xfrm>
            <a:off x="5364120" y="3340365"/>
            <a:ext cx="2594234" cy="2499345"/>
          </a:xfrm>
          <a:prstGeom prst="rect">
            <a:avLst/>
          </a:prstGeom>
        </p:spPr>
      </p:pic>
      <p:pic>
        <p:nvPicPr>
          <p:cNvPr id="16" name="Picture 15" descr="red steps logo CMYK.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7" name="Picture 6"/>
          <p:cNvPicPr>
            <a:picLocks noChangeAspect="1"/>
          </p:cNvPicPr>
          <p:nvPr/>
        </p:nvPicPr>
        <p:blipFill>
          <a:blip r:embed="rId9"/>
          <a:stretch>
            <a:fillRect/>
          </a:stretch>
        </p:blipFill>
        <p:spPr>
          <a:xfrm>
            <a:off x="-11205" y="2169908"/>
            <a:ext cx="1550440" cy="531090"/>
          </a:xfrm>
          <a:prstGeom prst="rect">
            <a:avLst/>
          </a:prstGeom>
        </p:spPr>
      </p:pic>
      <p:pic>
        <p:nvPicPr>
          <p:cNvPr id="8" name="Picture 7"/>
          <p:cNvPicPr>
            <a:picLocks noChangeAspect="1"/>
          </p:cNvPicPr>
          <p:nvPr/>
        </p:nvPicPr>
        <p:blipFill>
          <a:blip r:embed="rId10"/>
          <a:stretch>
            <a:fillRect/>
          </a:stretch>
        </p:blipFill>
        <p:spPr>
          <a:xfrm>
            <a:off x="-54375" y="2700998"/>
            <a:ext cx="1648509" cy="564683"/>
          </a:xfrm>
          <a:prstGeom prst="rect">
            <a:avLst/>
          </a:prstGeom>
        </p:spPr>
      </p:pic>
      <p:pic>
        <p:nvPicPr>
          <p:cNvPr id="17" name="Picture 16"/>
          <p:cNvPicPr>
            <a:picLocks noChangeAspect="1"/>
          </p:cNvPicPr>
          <p:nvPr/>
        </p:nvPicPr>
        <p:blipFill>
          <a:blip r:embed="rId11"/>
          <a:stretch>
            <a:fillRect/>
          </a:stretch>
        </p:blipFill>
        <p:spPr>
          <a:xfrm>
            <a:off x="-42599" y="3265681"/>
            <a:ext cx="1581834" cy="518634"/>
          </a:xfrm>
          <a:prstGeom prst="rect">
            <a:avLst/>
          </a:prstGeom>
        </p:spPr>
      </p:pic>
      <p:pic>
        <p:nvPicPr>
          <p:cNvPr id="18" name="Picture 17"/>
          <p:cNvPicPr>
            <a:picLocks noChangeAspect="1"/>
          </p:cNvPicPr>
          <p:nvPr/>
        </p:nvPicPr>
        <p:blipFill>
          <a:blip r:embed="rId12"/>
          <a:stretch>
            <a:fillRect/>
          </a:stretch>
        </p:blipFill>
        <p:spPr>
          <a:xfrm>
            <a:off x="-94471" y="3784315"/>
            <a:ext cx="1593610" cy="525366"/>
          </a:xfrm>
          <a:prstGeom prst="rect">
            <a:avLst/>
          </a:prstGeom>
        </p:spPr>
      </p:pic>
      <p:pic>
        <p:nvPicPr>
          <p:cNvPr id="19" name="Picture 18"/>
          <p:cNvPicPr>
            <a:picLocks noChangeAspect="1"/>
          </p:cNvPicPr>
          <p:nvPr/>
        </p:nvPicPr>
        <p:blipFill rotWithShape="1">
          <a:blip r:embed="rId13"/>
          <a:srcRect r="9643"/>
          <a:stretch/>
        </p:blipFill>
        <p:spPr>
          <a:xfrm>
            <a:off x="-54375" y="4309681"/>
            <a:ext cx="1516049" cy="594439"/>
          </a:xfrm>
          <a:prstGeom prst="rect">
            <a:avLst/>
          </a:prstGeom>
        </p:spPr>
      </p:pic>
      <p:pic>
        <p:nvPicPr>
          <p:cNvPr id="21" name="Picture 20"/>
          <p:cNvPicPr>
            <a:picLocks noChangeAspect="1"/>
          </p:cNvPicPr>
          <p:nvPr/>
        </p:nvPicPr>
        <p:blipFill>
          <a:blip r:embed="rId14"/>
          <a:stretch>
            <a:fillRect/>
          </a:stretch>
        </p:blipFill>
        <p:spPr>
          <a:xfrm>
            <a:off x="-94471" y="4904120"/>
            <a:ext cx="1556145" cy="597841"/>
          </a:xfrm>
          <a:prstGeom prst="rect">
            <a:avLst/>
          </a:prstGeom>
        </p:spPr>
      </p:pic>
      <p:pic>
        <p:nvPicPr>
          <p:cNvPr id="22" name="Picture 21"/>
          <p:cNvPicPr>
            <a:picLocks noChangeAspect="1"/>
          </p:cNvPicPr>
          <p:nvPr/>
        </p:nvPicPr>
        <p:blipFill>
          <a:blip r:embed="rId15"/>
          <a:stretch>
            <a:fillRect/>
          </a:stretch>
        </p:blipFill>
        <p:spPr>
          <a:xfrm>
            <a:off x="5803679" y="58335"/>
            <a:ext cx="2313512" cy="671204"/>
          </a:xfrm>
          <a:prstGeom prst="rect">
            <a:avLst/>
          </a:prstGeom>
        </p:spPr>
      </p:pic>
      <p:pic>
        <p:nvPicPr>
          <p:cNvPr id="23" name="Picture 22"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l="64209" t="2055" r="12966" b="91660"/>
          <a:stretch/>
        </p:blipFill>
        <p:spPr>
          <a:xfrm>
            <a:off x="6015397" y="729539"/>
            <a:ext cx="2087117" cy="373841"/>
          </a:xfrm>
          <a:prstGeom prst="rect">
            <a:avLst/>
          </a:prstGeom>
        </p:spPr>
      </p:pic>
      <p:sp>
        <p:nvSpPr>
          <p:cNvPr id="25" name="TextBox 24"/>
          <p:cNvSpPr txBox="1"/>
          <p:nvPr/>
        </p:nvSpPr>
        <p:spPr>
          <a:xfrm>
            <a:off x="2951132" y="4912221"/>
            <a:ext cx="1579401" cy="246221"/>
          </a:xfrm>
          <a:prstGeom prst="rect">
            <a:avLst/>
          </a:prstGeom>
          <a:solidFill>
            <a:schemeClr val="bg1"/>
          </a:solidFill>
        </p:spPr>
        <p:txBody>
          <a:bodyPr wrap="square" rtlCol="0">
            <a:spAutoFit/>
          </a:bodyPr>
          <a:lstStyle/>
          <a:p>
            <a:r>
              <a:rPr lang="en-US" sz="1000" dirty="0" smtClean="0"/>
              <a:t>Venue managers phone</a:t>
            </a:r>
            <a:endParaRPr lang="en-US" sz="1000" dirty="0"/>
          </a:p>
        </p:txBody>
      </p:sp>
    </p:spTree>
    <p:extLst>
      <p:ext uri="{BB962C8B-B14F-4D97-AF65-F5344CB8AC3E}">
        <p14:creationId xmlns:p14="http://schemas.microsoft.com/office/powerpoint/2010/main" val="2576809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BookThatVenue website C-03.jpg"/>
          <p:cNvPicPr>
            <a:picLocks noChangeAspect="1"/>
          </p:cNvPicPr>
          <p:nvPr/>
        </p:nvPicPr>
        <p:blipFill rotWithShape="1">
          <a:blip r:embed="rId3">
            <a:extLst>
              <a:ext uri="{28A0092B-C50C-407E-A947-70E740481C1C}">
                <a14:useLocalDpi xmlns:a14="http://schemas.microsoft.com/office/drawing/2010/main" val="0"/>
              </a:ext>
            </a:extLst>
          </a:blip>
          <a:srcRect t="25439" b="43160"/>
          <a:stretch/>
        </p:blipFill>
        <p:spPr>
          <a:xfrm>
            <a:off x="2476477" y="2132720"/>
            <a:ext cx="5980240" cy="2771400"/>
          </a:xfrm>
          <a:prstGeom prst="rect">
            <a:avLst/>
          </a:prstGeom>
        </p:spPr>
      </p:pic>
      <p:pic>
        <p:nvPicPr>
          <p:cNvPr id="5" name="Picture 4"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r="12966" b="79558"/>
          <a:stretch/>
        </p:blipFill>
        <p:spPr>
          <a:xfrm>
            <a:off x="0" y="1"/>
            <a:ext cx="7958354" cy="1215898"/>
          </a:xfrm>
          <a:prstGeom prst="rect">
            <a:avLst/>
          </a:prstGeom>
        </p:spPr>
      </p:pic>
      <p:sp>
        <p:nvSpPr>
          <p:cNvPr id="6" name="TextBox 5"/>
          <p:cNvSpPr txBox="1"/>
          <p:nvPr/>
        </p:nvSpPr>
        <p:spPr>
          <a:xfrm>
            <a:off x="2476477" y="1666322"/>
            <a:ext cx="3569268" cy="369332"/>
          </a:xfrm>
          <a:prstGeom prst="rect">
            <a:avLst/>
          </a:prstGeom>
          <a:noFill/>
        </p:spPr>
        <p:txBody>
          <a:bodyPr wrap="square" rtlCol="0">
            <a:spAutoFit/>
          </a:bodyPr>
          <a:lstStyle/>
          <a:p>
            <a:r>
              <a:rPr lang="en-US" dirty="0" smtClean="0"/>
              <a:t>Room / Resources</a:t>
            </a:r>
            <a:endParaRPr lang="en-US" dirty="0"/>
          </a:p>
        </p:txBody>
      </p:sp>
      <p:pic>
        <p:nvPicPr>
          <p:cNvPr id="10" name="Picture 9" descr="Screen shot 2014-10-08 at 7.46.24 PM.png"/>
          <p:cNvPicPr>
            <a:picLocks noChangeAspect="1"/>
          </p:cNvPicPr>
          <p:nvPr/>
        </p:nvPicPr>
        <p:blipFill rotWithShape="1">
          <a:blip r:embed="rId5">
            <a:extLst>
              <a:ext uri="{28A0092B-C50C-407E-A947-70E740481C1C}">
                <a14:useLocalDpi xmlns:a14="http://schemas.microsoft.com/office/drawing/2010/main" val="0"/>
              </a:ext>
            </a:extLst>
          </a:blip>
          <a:srcRect t="10098" r="72271" b="78368"/>
          <a:stretch/>
        </p:blipFill>
        <p:spPr>
          <a:xfrm>
            <a:off x="5733216" y="5839710"/>
            <a:ext cx="1765742" cy="591037"/>
          </a:xfrm>
          <a:prstGeom prst="rect">
            <a:avLst/>
          </a:prstGeom>
        </p:spPr>
      </p:pic>
      <p:pic>
        <p:nvPicPr>
          <p:cNvPr id="11" name="Picture 10" descr="Screen shot 2014-10-08 at 7.46.3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2715" y="10309054"/>
            <a:ext cx="6367818" cy="659950"/>
          </a:xfrm>
          <a:prstGeom prst="rect">
            <a:avLst/>
          </a:prstGeom>
        </p:spPr>
      </p:pic>
      <p:pic>
        <p:nvPicPr>
          <p:cNvPr id="12" name="Picture 11" descr="Screen shot 2014-10-08 at 7.46.18 PM.png"/>
          <p:cNvPicPr>
            <a:picLocks noChangeAspect="1"/>
          </p:cNvPicPr>
          <p:nvPr/>
        </p:nvPicPr>
        <p:blipFill rotWithShape="1">
          <a:blip r:embed="rId7">
            <a:extLst>
              <a:ext uri="{28A0092B-C50C-407E-A947-70E740481C1C}">
                <a14:useLocalDpi xmlns:a14="http://schemas.microsoft.com/office/drawing/2010/main" val="0"/>
              </a:ext>
            </a:extLst>
          </a:blip>
          <a:srcRect t="81550" r="71907" b="10605"/>
          <a:stretch/>
        </p:blipFill>
        <p:spPr>
          <a:xfrm>
            <a:off x="5488849" y="2908046"/>
            <a:ext cx="1792758" cy="432319"/>
          </a:xfrm>
          <a:prstGeom prst="rect">
            <a:avLst/>
          </a:prstGeom>
        </p:spPr>
      </p:pic>
      <p:sp>
        <p:nvSpPr>
          <p:cNvPr id="14" name="TextBox 13"/>
          <p:cNvSpPr txBox="1"/>
          <p:nvPr/>
        </p:nvSpPr>
        <p:spPr>
          <a:xfrm>
            <a:off x="5626624" y="2226873"/>
            <a:ext cx="1654983" cy="369332"/>
          </a:xfrm>
          <a:prstGeom prst="rect">
            <a:avLst/>
          </a:prstGeom>
          <a:noFill/>
        </p:spPr>
        <p:txBody>
          <a:bodyPr wrap="none" rtlCol="0">
            <a:spAutoFit/>
          </a:bodyPr>
          <a:lstStyle/>
          <a:p>
            <a:r>
              <a:rPr lang="en-US" dirty="0" smtClean="0"/>
              <a:t>Featured image</a:t>
            </a:r>
            <a:endParaRPr lang="en-US" dirty="0"/>
          </a:p>
        </p:txBody>
      </p:sp>
      <p:pic>
        <p:nvPicPr>
          <p:cNvPr id="15" name="Picture 14" descr="BookThatVenue website C-03.jpg"/>
          <p:cNvPicPr>
            <a:picLocks noChangeAspect="1"/>
          </p:cNvPicPr>
          <p:nvPr/>
        </p:nvPicPr>
        <p:blipFill rotWithShape="1">
          <a:blip r:embed="rId3">
            <a:extLst>
              <a:ext uri="{28A0092B-C50C-407E-A947-70E740481C1C}">
                <a14:useLocalDpi xmlns:a14="http://schemas.microsoft.com/office/drawing/2010/main" val="0"/>
              </a:ext>
            </a:extLst>
          </a:blip>
          <a:srcRect l="46416" t="33595" r="10204" b="38087"/>
          <a:stretch/>
        </p:blipFill>
        <p:spPr>
          <a:xfrm>
            <a:off x="5364120" y="3340365"/>
            <a:ext cx="2594234" cy="2499345"/>
          </a:xfrm>
          <a:prstGeom prst="rect">
            <a:avLst/>
          </a:prstGeom>
        </p:spPr>
      </p:pic>
      <p:pic>
        <p:nvPicPr>
          <p:cNvPr id="16" name="Picture 15" descr="red steps logo CMYK.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7" name="Picture 6"/>
          <p:cNvPicPr>
            <a:picLocks noChangeAspect="1"/>
          </p:cNvPicPr>
          <p:nvPr/>
        </p:nvPicPr>
        <p:blipFill>
          <a:blip r:embed="rId9"/>
          <a:stretch>
            <a:fillRect/>
          </a:stretch>
        </p:blipFill>
        <p:spPr>
          <a:xfrm>
            <a:off x="-11205" y="2169908"/>
            <a:ext cx="1550440" cy="531090"/>
          </a:xfrm>
          <a:prstGeom prst="rect">
            <a:avLst/>
          </a:prstGeom>
        </p:spPr>
      </p:pic>
      <p:pic>
        <p:nvPicPr>
          <p:cNvPr id="8" name="Picture 7"/>
          <p:cNvPicPr>
            <a:picLocks noChangeAspect="1"/>
          </p:cNvPicPr>
          <p:nvPr/>
        </p:nvPicPr>
        <p:blipFill>
          <a:blip r:embed="rId10"/>
          <a:stretch>
            <a:fillRect/>
          </a:stretch>
        </p:blipFill>
        <p:spPr>
          <a:xfrm>
            <a:off x="-54375" y="2700998"/>
            <a:ext cx="1648509" cy="564683"/>
          </a:xfrm>
          <a:prstGeom prst="rect">
            <a:avLst/>
          </a:prstGeom>
        </p:spPr>
      </p:pic>
      <p:pic>
        <p:nvPicPr>
          <p:cNvPr id="17" name="Picture 16"/>
          <p:cNvPicPr>
            <a:picLocks noChangeAspect="1"/>
          </p:cNvPicPr>
          <p:nvPr/>
        </p:nvPicPr>
        <p:blipFill>
          <a:blip r:embed="rId11"/>
          <a:stretch>
            <a:fillRect/>
          </a:stretch>
        </p:blipFill>
        <p:spPr>
          <a:xfrm>
            <a:off x="-42599" y="3265681"/>
            <a:ext cx="1581834" cy="518634"/>
          </a:xfrm>
          <a:prstGeom prst="rect">
            <a:avLst/>
          </a:prstGeom>
        </p:spPr>
      </p:pic>
      <p:pic>
        <p:nvPicPr>
          <p:cNvPr id="18" name="Picture 17"/>
          <p:cNvPicPr>
            <a:picLocks noChangeAspect="1"/>
          </p:cNvPicPr>
          <p:nvPr/>
        </p:nvPicPr>
        <p:blipFill>
          <a:blip r:embed="rId12"/>
          <a:stretch>
            <a:fillRect/>
          </a:stretch>
        </p:blipFill>
        <p:spPr>
          <a:xfrm>
            <a:off x="-94471" y="3784315"/>
            <a:ext cx="1593610" cy="525366"/>
          </a:xfrm>
          <a:prstGeom prst="rect">
            <a:avLst/>
          </a:prstGeom>
        </p:spPr>
      </p:pic>
      <p:pic>
        <p:nvPicPr>
          <p:cNvPr id="19" name="Picture 18"/>
          <p:cNvPicPr>
            <a:picLocks noChangeAspect="1"/>
          </p:cNvPicPr>
          <p:nvPr/>
        </p:nvPicPr>
        <p:blipFill rotWithShape="1">
          <a:blip r:embed="rId13"/>
          <a:srcRect r="9643"/>
          <a:stretch/>
        </p:blipFill>
        <p:spPr>
          <a:xfrm>
            <a:off x="-54375" y="4309681"/>
            <a:ext cx="1516049" cy="594439"/>
          </a:xfrm>
          <a:prstGeom prst="rect">
            <a:avLst/>
          </a:prstGeom>
        </p:spPr>
      </p:pic>
      <p:pic>
        <p:nvPicPr>
          <p:cNvPr id="21" name="Picture 20"/>
          <p:cNvPicPr>
            <a:picLocks noChangeAspect="1"/>
          </p:cNvPicPr>
          <p:nvPr/>
        </p:nvPicPr>
        <p:blipFill>
          <a:blip r:embed="rId14"/>
          <a:stretch>
            <a:fillRect/>
          </a:stretch>
        </p:blipFill>
        <p:spPr>
          <a:xfrm>
            <a:off x="-94471" y="4904120"/>
            <a:ext cx="1556145" cy="597841"/>
          </a:xfrm>
          <a:prstGeom prst="rect">
            <a:avLst/>
          </a:prstGeom>
        </p:spPr>
      </p:pic>
      <p:pic>
        <p:nvPicPr>
          <p:cNvPr id="22" name="Picture 21"/>
          <p:cNvPicPr>
            <a:picLocks noChangeAspect="1"/>
          </p:cNvPicPr>
          <p:nvPr/>
        </p:nvPicPr>
        <p:blipFill>
          <a:blip r:embed="rId15"/>
          <a:stretch>
            <a:fillRect/>
          </a:stretch>
        </p:blipFill>
        <p:spPr>
          <a:xfrm>
            <a:off x="5803679" y="58335"/>
            <a:ext cx="2313512" cy="671204"/>
          </a:xfrm>
          <a:prstGeom prst="rect">
            <a:avLst/>
          </a:prstGeom>
        </p:spPr>
      </p:pic>
      <p:pic>
        <p:nvPicPr>
          <p:cNvPr id="23" name="Picture 22" descr="Screen shot 2014-10-08 at 7.44.03 PM.png"/>
          <p:cNvPicPr>
            <a:picLocks noChangeAspect="1"/>
          </p:cNvPicPr>
          <p:nvPr/>
        </p:nvPicPr>
        <p:blipFill rotWithShape="1">
          <a:blip r:embed="rId4">
            <a:extLst>
              <a:ext uri="{28A0092B-C50C-407E-A947-70E740481C1C}">
                <a14:useLocalDpi xmlns:a14="http://schemas.microsoft.com/office/drawing/2010/main" val="0"/>
              </a:ext>
            </a:extLst>
          </a:blip>
          <a:srcRect l="64209" t="2055" r="12966" b="91660"/>
          <a:stretch/>
        </p:blipFill>
        <p:spPr>
          <a:xfrm>
            <a:off x="6015397" y="729539"/>
            <a:ext cx="2087117" cy="373841"/>
          </a:xfrm>
          <a:prstGeom prst="rect">
            <a:avLst/>
          </a:prstGeom>
        </p:spPr>
      </p:pic>
      <p:sp>
        <p:nvSpPr>
          <p:cNvPr id="20" name="TextBox 19"/>
          <p:cNvSpPr txBox="1"/>
          <p:nvPr/>
        </p:nvSpPr>
        <p:spPr>
          <a:xfrm>
            <a:off x="2951132" y="2270614"/>
            <a:ext cx="1806876" cy="276999"/>
          </a:xfrm>
          <a:prstGeom prst="rect">
            <a:avLst/>
          </a:prstGeom>
          <a:solidFill>
            <a:schemeClr val="bg1"/>
          </a:solidFill>
          <a:scene3d>
            <a:camera prst="orthographicFront"/>
            <a:lightRig rig="threePt" dir="t"/>
          </a:scene3d>
          <a:sp3d>
            <a:bevelT w="114300" prst="hardEdge"/>
          </a:sp3d>
        </p:spPr>
        <p:txBody>
          <a:bodyPr wrap="square" rtlCol="0">
            <a:spAutoFit/>
          </a:bodyPr>
          <a:lstStyle/>
          <a:p>
            <a:r>
              <a:rPr lang="en-US" sz="1200" dirty="0" smtClean="0"/>
              <a:t>Room name</a:t>
            </a:r>
            <a:endParaRPr lang="en-US" sz="1200" dirty="0"/>
          </a:p>
        </p:txBody>
      </p:sp>
      <p:sp>
        <p:nvSpPr>
          <p:cNvPr id="2" name="Rectangle 1"/>
          <p:cNvSpPr/>
          <p:nvPr/>
        </p:nvSpPr>
        <p:spPr>
          <a:xfrm>
            <a:off x="2682303" y="2577251"/>
            <a:ext cx="2208398" cy="483912"/>
          </a:xfrm>
          <a:prstGeom prst="rect">
            <a:avLst/>
          </a:prstGeom>
          <a:solidFill>
            <a:srgbClr val="6DBB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p:cNvSpPr txBox="1"/>
          <p:nvPr/>
        </p:nvSpPr>
        <p:spPr>
          <a:xfrm>
            <a:off x="2951132" y="3201865"/>
            <a:ext cx="1806876" cy="276999"/>
          </a:xfrm>
          <a:prstGeom prst="rect">
            <a:avLst/>
          </a:prstGeom>
          <a:solidFill>
            <a:schemeClr val="bg1"/>
          </a:solidFill>
          <a:scene3d>
            <a:camera prst="orthographicFront"/>
            <a:lightRig rig="threePt" dir="t"/>
          </a:scene3d>
          <a:sp3d>
            <a:bevelT w="114300" prst="hardEdge"/>
          </a:sp3d>
        </p:spPr>
        <p:txBody>
          <a:bodyPr wrap="square" rtlCol="0">
            <a:spAutoFit/>
          </a:bodyPr>
          <a:lstStyle/>
          <a:p>
            <a:r>
              <a:rPr lang="en-US" sz="1200" dirty="0" smtClean="0"/>
              <a:t>Capacity</a:t>
            </a:r>
            <a:endParaRPr lang="en-US" sz="1200" dirty="0"/>
          </a:p>
        </p:txBody>
      </p:sp>
      <p:sp>
        <p:nvSpPr>
          <p:cNvPr id="25" name="TextBox 24"/>
          <p:cNvSpPr txBox="1"/>
          <p:nvPr/>
        </p:nvSpPr>
        <p:spPr>
          <a:xfrm>
            <a:off x="2951132" y="3507316"/>
            <a:ext cx="1806876" cy="246221"/>
          </a:xfrm>
          <a:prstGeom prst="rect">
            <a:avLst/>
          </a:prstGeom>
          <a:solidFill>
            <a:schemeClr val="bg1"/>
          </a:solidFill>
          <a:scene3d>
            <a:camera prst="orthographicFront"/>
            <a:lightRig rig="threePt" dir="t"/>
          </a:scene3d>
          <a:sp3d>
            <a:bevelT w="114300" prst="hardEdge"/>
          </a:sp3d>
        </p:spPr>
        <p:txBody>
          <a:bodyPr wrap="square" rtlCol="0">
            <a:spAutoFit/>
          </a:bodyPr>
          <a:lstStyle/>
          <a:p>
            <a:r>
              <a:rPr lang="en-US" sz="1000" dirty="0" smtClean="0"/>
              <a:t>Room use</a:t>
            </a:r>
            <a:endParaRPr lang="en-US" sz="1000" dirty="0"/>
          </a:p>
        </p:txBody>
      </p:sp>
      <p:sp>
        <p:nvSpPr>
          <p:cNvPr id="26" name="Rectangle 25"/>
          <p:cNvSpPr/>
          <p:nvPr/>
        </p:nvSpPr>
        <p:spPr>
          <a:xfrm>
            <a:off x="2951132" y="4088207"/>
            <a:ext cx="2208398" cy="275853"/>
          </a:xfrm>
          <a:prstGeom prst="rect">
            <a:avLst/>
          </a:prstGeom>
          <a:solidFill>
            <a:srgbClr val="6DBB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2476477" y="4662163"/>
            <a:ext cx="6101795" cy="408183"/>
          </a:xfrm>
          <a:prstGeom prst="rect">
            <a:avLst/>
          </a:prstGeom>
          <a:solidFill>
            <a:srgbClr val="6DBB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2951132" y="4348886"/>
            <a:ext cx="1806876" cy="555234"/>
          </a:xfrm>
          <a:prstGeom prst="rect">
            <a:avLst/>
          </a:prstGeom>
          <a:solidFill>
            <a:schemeClr val="bg1"/>
          </a:solidFill>
        </p:spPr>
        <p:txBody>
          <a:bodyPr wrap="square" rtlCol="0">
            <a:spAutoFit/>
          </a:bodyPr>
          <a:lstStyle/>
          <a:p>
            <a:r>
              <a:rPr lang="en-US" sz="1000" dirty="0" smtClean="0"/>
              <a:t>Room managers name </a:t>
            </a:r>
            <a:r>
              <a:rPr lang="en-US" sz="1000" dirty="0" smtClean="0">
                <a:solidFill>
                  <a:schemeClr val="bg1">
                    <a:lumMod val="75000"/>
                  </a:schemeClr>
                </a:solidFill>
              </a:rPr>
              <a:t>(select from a drop down list that is created under venues)</a:t>
            </a:r>
            <a:endParaRPr lang="en-US" sz="1000" dirty="0">
              <a:solidFill>
                <a:schemeClr val="bg1">
                  <a:lumMod val="75000"/>
                </a:schemeClr>
              </a:solidFill>
            </a:endParaRPr>
          </a:p>
        </p:txBody>
      </p:sp>
      <p:sp>
        <p:nvSpPr>
          <p:cNvPr id="31" name="Rectangle 30"/>
          <p:cNvSpPr/>
          <p:nvPr/>
        </p:nvSpPr>
        <p:spPr>
          <a:xfrm>
            <a:off x="3033745" y="5203029"/>
            <a:ext cx="274114" cy="298932"/>
          </a:xfrm>
          <a:prstGeom prst="rect">
            <a:avLst/>
          </a:prstGeom>
          <a:solidFill>
            <a:srgbClr val="6DBB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5488850" y="3340365"/>
            <a:ext cx="2351458" cy="3181349"/>
          </a:xfrm>
          <a:prstGeom prst="rect">
            <a:avLst/>
          </a:prstGeom>
          <a:solidFill>
            <a:srgbClr val="6DBB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Screen shot 2014-10-08 at 7.46.18 PM.png"/>
          <p:cNvPicPr>
            <a:picLocks noChangeAspect="1"/>
          </p:cNvPicPr>
          <p:nvPr/>
        </p:nvPicPr>
        <p:blipFill rotWithShape="1">
          <a:blip r:embed="rId7">
            <a:extLst>
              <a:ext uri="{28A0092B-C50C-407E-A947-70E740481C1C}">
                <a14:useLocalDpi xmlns:a14="http://schemas.microsoft.com/office/drawing/2010/main" val="0"/>
              </a:ext>
            </a:extLst>
          </a:blip>
          <a:srcRect t="10523" b="27942"/>
          <a:stretch/>
        </p:blipFill>
        <p:spPr>
          <a:xfrm>
            <a:off x="2476477" y="5070346"/>
            <a:ext cx="6101796" cy="3242394"/>
          </a:xfrm>
          <a:prstGeom prst="rect">
            <a:avLst/>
          </a:prstGeom>
        </p:spPr>
      </p:pic>
    </p:spTree>
    <p:extLst>
      <p:ext uri="{BB962C8B-B14F-4D97-AF65-F5344CB8AC3E}">
        <p14:creationId xmlns:p14="http://schemas.microsoft.com/office/powerpoint/2010/main" val="329899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205" y="2169908"/>
            <a:ext cx="1550440" cy="531090"/>
          </a:xfrm>
          <a:prstGeom prst="rect">
            <a:avLst/>
          </a:prstGeom>
        </p:spPr>
      </p:pic>
      <p:pic>
        <p:nvPicPr>
          <p:cNvPr id="5" name="Picture 4"/>
          <p:cNvPicPr>
            <a:picLocks noChangeAspect="1"/>
          </p:cNvPicPr>
          <p:nvPr/>
        </p:nvPicPr>
        <p:blipFill>
          <a:blip r:embed="rId3"/>
          <a:stretch>
            <a:fillRect/>
          </a:stretch>
        </p:blipFill>
        <p:spPr>
          <a:xfrm>
            <a:off x="-54375" y="2700998"/>
            <a:ext cx="1648509" cy="564683"/>
          </a:xfrm>
          <a:prstGeom prst="rect">
            <a:avLst/>
          </a:prstGeom>
        </p:spPr>
      </p:pic>
      <p:pic>
        <p:nvPicPr>
          <p:cNvPr id="6" name="Picture 5"/>
          <p:cNvPicPr>
            <a:picLocks noChangeAspect="1"/>
          </p:cNvPicPr>
          <p:nvPr/>
        </p:nvPicPr>
        <p:blipFill>
          <a:blip r:embed="rId4"/>
          <a:stretch>
            <a:fillRect/>
          </a:stretch>
        </p:blipFill>
        <p:spPr>
          <a:xfrm>
            <a:off x="-42599" y="3265681"/>
            <a:ext cx="1581834" cy="518634"/>
          </a:xfrm>
          <a:prstGeom prst="rect">
            <a:avLst/>
          </a:prstGeom>
        </p:spPr>
      </p:pic>
      <p:pic>
        <p:nvPicPr>
          <p:cNvPr id="7" name="Picture 6"/>
          <p:cNvPicPr>
            <a:picLocks noChangeAspect="1"/>
          </p:cNvPicPr>
          <p:nvPr/>
        </p:nvPicPr>
        <p:blipFill>
          <a:blip r:embed="rId5"/>
          <a:stretch>
            <a:fillRect/>
          </a:stretch>
        </p:blipFill>
        <p:spPr>
          <a:xfrm>
            <a:off x="-94471" y="3784315"/>
            <a:ext cx="1593610" cy="525366"/>
          </a:xfrm>
          <a:prstGeom prst="rect">
            <a:avLst/>
          </a:prstGeom>
        </p:spPr>
      </p:pic>
      <p:pic>
        <p:nvPicPr>
          <p:cNvPr id="8" name="Picture 7"/>
          <p:cNvPicPr>
            <a:picLocks noChangeAspect="1"/>
          </p:cNvPicPr>
          <p:nvPr/>
        </p:nvPicPr>
        <p:blipFill rotWithShape="1">
          <a:blip r:embed="rId6"/>
          <a:srcRect r="9643"/>
          <a:stretch/>
        </p:blipFill>
        <p:spPr>
          <a:xfrm>
            <a:off x="-54375" y="4309681"/>
            <a:ext cx="1516049" cy="594439"/>
          </a:xfrm>
          <a:prstGeom prst="rect">
            <a:avLst/>
          </a:prstGeom>
        </p:spPr>
      </p:pic>
      <p:pic>
        <p:nvPicPr>
          <p:cNvPr id="9" name="Picture 8"/>
          <p:cNvPicPr>
            <a:picLocks noChangeAspect="1"/>
          </p:cNvPicPr>
          <p:nvPr/>
        </p:nvPicPr>
        <p:blipFill>
          <a:blip r:embed="rId7"/>
          <a:stretch>
            <a:fillRect/>
          </a:stretch>
        </p:blipFill>
        <p:spPr>
          <a:xfrm>
            <a:off x="-94471" y="4904120"/>
            <a:ext cx="1556145" cy="597841"/>
          </a:xfrm>
          <a:prstGeom prst="rect">
            <a:avLst/>
          </a:prstGeom>
        </p:spPr>
      </p:pic>
      <p:pic>
        <p:nvPicPr>
          <p:cNvPr id="10" name="Picture 9" descr="Screen shot 2014-10-08 at 7.44.03 PM.png"/>
          <p:cNvPicPr>
            <a:picLocks noChangeAspect="1"/>
          </p:cNvPicPr>
          <p:nvPr/>
        </p:nvPicPr>
        <p:blipFill rotWithShape="1">
          <a:blip r:embed="rId8">
            <a:extLst>
              <a:ext uri="{28A0092B-C50C-407E-A947-70E740481C1C}">
                <a14:useLocalDpi xmlns:a14="http://schemas.microsoft.com/office/drawing/2010/main" val="0"/>
              </a:ext>
            </a:extLst>
          </a:blip>
          <a:srcRect r="12966" b="79558"/>
          <a:stretch/>
        </p:blipFill>
        <p:spPr>
          <a:xfrm>
            <a:off x="0" y="1"/>
            <a:ext cx="7958354" cy="1215898"/>
          </a:xfrm>
          <a:prstGeom prst="rect">
            <a:avLst/>
          </a:prstGeom>
        </p:spPr>
      </p:pic>
      <p:pic>
        <p:nvPicPr>
          <p:cNvPr id="11" name="Picture 10" descr="red steps logo CMYK.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668" y="486360"/>
            <a:ext cx="1585952" cy="729538"/>
          </a:xfrm>
          <a:prstGeom prst="rect">
            <a:avLst/>
          </a:prstGeom>
        </p:spPr>
      </p:pic>
      <p:pic>
        <p:nvPicPr>
          <p:cNvPr id="12" name="Picture 11"/>
          <p:cNvPicPr>
            <a:picLocks noChangeAspect="1"/>
          </p:cNvPicPr>
          <p:nvPr/>
        </p:nvPicPr>
        <p:blipFill>
          <a:blip r:embed="rId10"/>
          <a:stretch>
            <a:fillRect/>
          </a:stretch>
        </p:blipFill>
        <p:spPr>
          <a:xfrm>
            <a:off x="5803679" y="58335"/>
            <a:ext cx="2313512" cy="671204"/>
          </a:xfrm>
          <a:prstGeom prst="rect">
            <a:avLst/>
          </a:prstGeom>
        </p:spPr>
      </p:pic>
      <p:pic>
        <p:nvPicPr>
          <p:cNvPr id="13" name="Picture 12" descr="Screen shot 2014-10-08 at 7.44.03 PM.png"/>
          <p:cNvPicPr>
            <a:picLocks noChangeAspect="1"/>
          </p:cNvPicPr>
          <p:nvPr/>
        </p:nvPicPr>
        <p:blipFill rotWithShape="1">
          <a:blip r:embed="rId8">
            <a:extLst>
              <a:ext uri="{28A0092B-C50C-407E-A947-70E740481C1C}">
                <a14:useLocalDpi xmlns:a14="http://schemas.microsoft.com/office/drawing/2010/main" val="0"/>
              </a:ext>
            </a:extLst>
          </a:blip>
          <a:srcRect l="64209" t="2055" r="12966" b="91660"/>
          <a:stretch/>
        </p:blipFill>
        <p:spPr>
          <a:xfrm>
            <a:off x="6015397" y="729539"/>
            <a:ext cx="2087117" cy="373841"/>
          </a:xfrm>
          <a:prstGeom prst="rect">
            <a:avLst/>
          </a:prstGeom>
        </p:spPr>
      </p:pic>
      <p:sp>
        <p:nvSpPr>
          <p:cNvPr id="14" name="TextBox 13"/>
          <p:cNvSpPr txBox="1"/>
          <p:nvPr/>
        </p:nvSpPr>
        <p:spPr>
          <a:xfrm>
            <a:off x="2229420" y="1621197"/>
            <a:ext cx="2796909" cy="369332"/>
          </a:xfrm>
          <a:prstGeom prst="rect">
            <a:avLst/>
          </a:prstGeom>
          <a:noFill/>
        </p:spPr>
        <p:txBody>
          <a:bodyPr wrap="square" rtlCol="0">
            <a:spAutoFit/>
          </a:bodyPr>
          <a:lstStyle/>
          <a:p>
            <a:r>
              <a:rPr lang="en-US" dirty="0" smtClean="0"/>
              <a:t>Calendar</a:t>
            </a:r>
            <a:endParaRPr lang="en-US" dirty="0"/>
          </a:p>
        </p:txBody>
      </p:sp>
      <p:pic>
        <p:nvPicPr>
          <p:cNvPr id="3" name="Picture 2" descr="Screen shot 2014-10-18 at 9.08.08 P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99248" y="2087425"/>
            <a:ext cx="6124416" cy="4709729"/>
          </a:xfrm>
          <a:prstGeom prst="rect">
            <a:avLst/>
          </a:prstGeom>
        </p:spPr>
      </p:pic>
      <p:sp>
        <p:nvSpPr>
          <p:cNvPr id="15" name="TextBox 14"/>
          <p:cNvSpPr txBox="1"/>
          <p:nvPr/>
        </p:nvSpPr>
        <p:spPr>
          <a:xfrm>
            <a:off x="5803679" y="1678986"/>
            <a:ext cx="3181559" cy="276999"/>
          </a:xfrm>
          <a:prstGeom prst="rect">
            <a:avLst/>
          </a:prstGeom>
          <a:noFill/>
        </p:spPr>
        <p:txBody>
          <a:bodyPr wrap="square" rtlCol="0">
            <a:spAutoFit/>
          </a:bodyPr>
          <a:lstStyle/>
          <a:p>
            <a:r>
              <a:rPr lang="en-US" sz="1200" dirty="0" smtClean="0"/>
              <a:t>Search bookings _________</a:t>
            </a:r>
            <a:endParaRPr lang="en-US" sz="1200" dirty="0"/>
          </a:p>
        </p:txBody>
      </p:sp>
      <p:sp>
        <p:nvSpPr>
          <p:cNvPr id="16" name="TextBox 15"/>
          <p:cNvSpPr txBox="1"/>
          <p:nvPr/>
        </p:nvSpPr>
        <p:spPr>
          <a:xfrm>
            <a:off x="5803679" y="1425369"/>
            <a:ext cx="3181559" cy="276999"/>
          </a:xfrm>
          <a:prstGeom prst="rect">
            <a:avLst/>
          </a:prstGeom>
          <a:noFill/>
        </p:spPr>
        <p:txBody>
          <a:bodyPr wrap="square" rtlCol="0">
            <a:spAutoFit/>
          </a:bodyPr>
          <a:lstStyle/>
          <a:p>
            <a:r>
              <a:rPr lang="en-US" sz="1200" dirty="0" smtClean="0"/>
              <a:t>Add new Booking</a:t>
            </a:r>
            <a:endParaRPr lang="en-US" sz="1200" dirty="0"/>
          </a:p>
        </p:txBody>
      </p:sp>
    </p:spTree>
    <p:extLst>
      <p:ext uri="{BB962C8B-B14F-4D97-AF65-F5344CB8AC3E}">
        <p14:creationId xmlns:p14="http://schemas.microsoft.com/office/powerpoint/2010/main" val="28407077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242</TotalTime>
  <Words>1057</Words>
  <Application>Microsoft Macintosh PowerPoint</Application>
  <PresentationFormat>On-screen Show (4:3)</PresentationFormat>
  <Paragraphs>115</Paragraphs>
  <Slides>11</Slides>
  <Notes>8</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PowerPoint Presentation</vt:lpstr>
      <vt:lpstr>PowerPoint Presentation</vt:lpstr>
      <vt:lpstr>PowerPoint Presentation</vt:lpstr>
      <vt:lpstr>Admin tab to have all this like this</vt:lpstr>
      <vt:lpstr>PowerPoint Presentation</vt:lpstr>
      <vt:lpstr>PowerPoint Presentation</vt:lpstr>
      <vt:lpstr>PowerPoint Presentation</vt:lpstr>
      <vt:lpstr>PowerPoint Presentation</vt:lpstr>
      <vt:lpstr>PowerPoint Presentation</vt:lpstr>
    </vt:vector>
  </TitlesOfParts>
  <Company>JCM Carpentry Pty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May</dc:creator>
  <cp:lastModifiedBy>Jason May</cp:lastModifiedBy>
  <cp:revision>17</cp:revision>
  <dcterms:created xsi:type="dcterms:W3CDTF">2014-10-08T08:42:27Z</dcterms:created>
  <dcterms:modified xsi:type="dcterms:W3CDTF">2014-10-18T10:27:54Z</dcterms:modified>
</cp:coreProperties>
</file>